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422" r:id="rId2"/>
    <p:sldId id="426" r:id="rId3"/>
    <p:sldId id="423" r:id="rId4"/>
    <p:sldId id="424" r:id="rId5"/>
    <p:sldId id="425" r:id="rId6"/>
    <p:sldId id="428" r:id="rId7"/>
    <p:sldId id="433" r:id="rId8"/>
    <p:sldId id="435" r:id="rId9"/>
    <p:sldId id="436" r:id="rId10"/>
    <p:sldId id="437" r:id="rId11"/>
    <p:sldId id="438" r:id="rId12"/>
    <p:sldId id="429" r:id="rId13"/>
    <p:sldId id="430" r:id="rId14"/>
    <p:sldId id="432" r:id="rId15"/>
    <p:sldId id="439" r:id="rId16"/>
    <p:sldId id="451" r:id="rId17"/>
    <p:sldId id="450" r:id="rId18"/>
    <p:sldId id="452" r:id="rId19"/>
    <p:sldId id="445" r:id="rId20"/>
    <p:sldId id="440" r:id="rId21"/>
    <p:sldId id="441" r:id="rId22"/>
    <p:sldId id="442" r:id="rId23"/>
    <p:sldId id="443" r:id="rId24"/>
    <p:sldId id="446" r:id="rId25"/>
    <p:sldId id="447" r:id="rId26"/>
    <p:sldId id="453" r:id="rId27"/>
    <p:sldId id="448" r:id="rId28"/>
    <p:sldId id="449" r:id="rId29"/>
    <p:sldId id="444" r:id="rId30"/>
    <p:sldId id="364" r:id="rId31"/>
    <p:sldId id="365" r:id="rId32"/>
    <p:sldId id="279" r:id="rId33"/>
    <p:sldId id="339" r:id="rId34"/>
    <p:sldId id="393" r:id="rId35"/>
  </p:sldIdLst>
  <p:sldSz cx="11880850" cy="7164388"/>
  <p:notesSz cx="6858000" cy="9144000"/>
  <p:defaultTextStyle>
    <a:defPPr>
      <a:defRPr lang="ru-RU"/>
    </a:defPPr>
    <a:lvl1pPr marL="0" algn="l" defTabSz="10426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345" algn="l" defTabSz="10426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690" algn="l" defTabSz="10426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035" algn="l" defTabSz="10426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381" algn="l" defTabSz="10426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6726" algn="l" defTabSz="10426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071" algn="l" defTabSz="10426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9416" algn="l" defTabSz="10426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0761" algn="l" defTabSz="10426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ena" initials="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532" y="-1122"/>
      </p:cViewPr>
      <p:guideLst>
        <p:guide orient="horz" pos="2257"/>
        <p:guide pos="374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6" d="100"/>
        <a:sy n="76" d="100"/>
      </p:scale>
      <p:origin x="0" y="188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A546F4-3602-4837-BFFD-3E3B4BA3A09D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87375" y="685800"/>
            <a:ext cx="56832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E0C06-5FE1-4F23-A7EB-1A222EB9CE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613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1066" y="2225604"/>
            <a:ext cx="10098722" cy="15357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2130" y="4059820"/>
            <a:ext cx="8316595" cy="18308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4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0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613617" y="286908"/>
            <a:ext cx="2673191" cy="611294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94044" y="286908"/>
            <a:ext cx="7821560" cy="611294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3" y="286908"/>
            <a:ext cx="10692765" cy="11940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94043" y="1671691"/>
            <a:ext cx="5247375" cy="472816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39432" y="1671691"/>
            <a:ext cx="5247375" cy="472816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0B5FC-6D3C-4975-A361-DFA2A70B31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3" y="286909"/>
            <a:ext cx="10692765" cy="775005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8508" y="4603784"/>
            <a:ext cx="10098722" cy="142292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38508" y="3036575"/>
            <a:ext cx="10098722" cy="1567210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34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6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0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3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67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0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94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07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94046" y="1671693"/>
            <a:ext cx="5247375" cy="472816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39435" y="1671693"/>
            <a:ext cx="5247375" cy="472816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4043" y="1603697"/>
            <a:ext cx="5249438" cy="66834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45" indent="0">
              <a:buNone/>
              <a:defRPr sz="2300" b="1"/>
            </a:lvl2pPr>
            <a:lvl3pPr marL="1042690" indent="0">
              <a:buNone/>
              <a:defRPr sz="2100" b="1"/>
            </a:lvl3pPr>
            <a:lvl4pPr marL="1564035" indent="0">
              <a:buNone/>
              <a:defRPr sz="1800" b="1"/>
            </a:lvl4pPr>
            <a:lvl5pPr marL="2085381" indent="0">
              <a:buNone/>
              <a:defRPr sz="1800" b="1"/>
            </a:lvl5pPr>
            <a:lvl6pPr marL="2606726" indent="0">
              <a:buNone/>
              <a:defRPr sz="1800" b="1"/>
            </a:lvl6pPr>
            <a:lvl7pPr marL="3128071" indent="0">
              <a:buNone/>
              <a:defRPr sz="1800" b="1"/>
            </a:lvl7pPr>
            <a:lvl8pPr marL="3649416" indent="0">
              <a:buNone/>
              <a:defRPr sz="1800" b="1"/>
            </a:lvl8pPr>
            <a:lvl9pPr marL="4170761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4043" y="2272041"/>
            <a:ext cx="5249438" cy="4127815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35308" y="1603697"/>
            <a:ext cx="5251501" cy="66834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45" indent="0">
              <a:buNone/>
              <a:defRPr sz="2300" b="1"/>
            </a:lvl2pPr>
            <a:lvl3pPr marL="1042690" indent="0">
              <a:buNone/>
              <a:defRPr sz="2100" b="1"/>
            </a:lvl3pPr>
            <a:lvl4pPr marL="1564035" indent="0">
              <a:buNone/>
              <a:defRPr sz="1800" b="1"/>
            </a:lvl4pPr>
            <a:lvl5pPr marL="2085381" indent="0">
              <a:buNone/>
              <a:defRPr sz="1800" b="1"/>
            </a:lvl5pPr>
            <a:lvl6pPr marL="2606726" indent="0">
              <a:buNone/>
              <a:defRPr sz="1800" b="1"/>
            </a:lvl6pPr>
            <a:lvl7pPr marL="3128071" indent="0">
              <a:buNone/>
              <a:defRPr sz="1800" b="1"/>
            </a:lvl7pPr>
            <a:lvl8pPr marL="3649416" indent="0">
              <a:buNone/>
              <a:defRPr sz="1800" b="1"/>
            </a:lvl8pPr>
            <a:lvl9pPr marL="4170761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035308" y="2272041"/>
            <a:ext cx="5251501" cy="4127815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5" y="285251"/>
            <a:ext cx="3908718" cy="121396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5083" y="285250"/>
            <a:ext cx="6641725" cy="6114606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4045" y="1499215"/>
            <a:ext cx="3908718" cy="4900641"/>
          </a:xfrm>
        </p:spPr>
        <p:txBody>
          <a:bodyPr/>
          <a:lstStyle>
            <a:lvl1pPr marL="0" indent="0">
              <a:buNone/>
              <a:defRPr sz="1600"/>
            </a:lvl1pPr>
            <a:lvl2pPr marL="521345" indent="0">
              <a:buNone/>
              <a:defRPr sz="1400"/>
            </a:lvl2pPr>
            <a:lvl3pPr marL="1042690" indent="0">
              <a:buNone/>
              <a:defRPr sz="1100"/>
            </a:lvl3pPr>
            <a:lvl4pPr marL="1564035" indent="0">
              <a:buNone/>
              <a:defRPr sz="1000"/>
            </a:lvl4pPr>
            <a:lvl5pPr marL="2085381" indent="0">
              <a:buNone/>
              <a:defRPr sz="1000"/>
            </a:lvl5pPr>
            <a:lvl6pPr marL="2606726" indent="0">
              <a:buNone/>
              <a:defRPr sz="1000"/>
            </a:lvl6pPr>
            <a:lvl7pPr marL="3128071" indent="0">
              <a:buNone/>
              <a:defRPr sz="1000"/>
            </a:lvl7pPr>
            <a:lvl8pPr marL="3649416" indent="0">
              <a:buNone/>
              <a:defRPr sz="1000"/>
            </a:lvl8pPr>
            <a:lvl9pPr marL="417076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8730" y="5015073"/>
            <a:ext cx="7128510" cy="592058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28730" y="640151"/>
            <a:ext cx="7128510" cy="4298633"/>
          </a:xfrm>
        </p:spPr>
        <p:txBody>
          <a:bodyPr/>
          <a:lstStyle>
            <a:lvl1pPr marL="0" indent="0">
              <a:buNone/>
              <a:defRPr sz="3600"/>
            </a:lvl1pPr>
            <a:lvl2pPr marL="521345" indent="0">
              <a:buNone/>
              <a:defRPr sz="3200"/>
            </a:lvl2pPr>
            <a:lvl3pPr marL="1042690" indent="0">
              <a:buNone/>
              <a:defRPr sz="2700"/>
            </a:lvl3pPr>
            <a:lvl4pPr marL="1564035" indent="0">
              <a:buNone/>
              <a:defRPr sz="2300"/>
            </a:lvl4pPr>
            <a:lvl5pPr marL="2085381" indent="0">
              <a:buNone/>
              <a:defRPr sz="2300"/>
            </a:lvl5pPr>
            <a:lvl6pPr marL="2606726" indent="0">
              <a:buNone/>
              <a:defRPr sz="2300"/>
            </a:lvl6pPr>
            <a:lvl7pPr marL="3128071" indent="0">
              <a:buNone/>
              <a:defRPr sz="2300"/>
            </a:lvl7pPr>
            <a:lvl8pPr marL="3649416" indent="0">
              <a:buNone/>
              <a:defRPr sz="2300"/>
            </a:lvl8pPr>
            <a:lvl9pPr marL="4170761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28730" y="5607131"/>
            <a:ext cx="7128510" cy="840820"/>
          </a:xfrm>
        </p:spPr>
        <p:txBody>
          <a:bodyPr/>
          <a:lstStyle>
            <a:lvl1pPr marL="0" indent="0">
              <a:buNone/>
              <a:defRPr sz="1600"/>
            </a:lvl1pPr>
            <a:lvl2pPr marL="521345" indent="0">
              <a:buNone/>
              <a:defRPr sz="1400"/>
            </a:lvl2pPr>
            <a:lvl3pPr marL="1042690" indent="0">
              <a:buNone/>
              <a:defRPr sz="1100"/>
            </a:lvl3pPr>
            <a:lvl4pPr marL="1564035" indent="0">
              <a:buNone/>
              <a:defRPr sz="1000"/>
            </a:lvl4pPr>
            <a:lvl5pPr marL="2085381" indent="0">
              <a:buNone/>
              <a:defRPr sz="1000"/>
            </a:lvl5pPr>
            <a:lvl6pPr marL="2606726" indent="0">
              <a:buNone/>
              <a:defRPr sz="1000"/>
            </a:lvl6pPr>
            <a:lvl7pPr marL="3128071" indent="0">
              <a:buNone/>
              <a:defRPr sz="1000"/>
            </a:lvl7pPr>
            <a:lvl8pPr marL="3649416" indent="0">
              <a:buNone/>
              <a:defRPr sz="1000"/>
            </a:lvl8pPr>
            <a:lvl9pPr marL="417076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3" y="286909"/>
            <a:ext cx="10692765" cy="1194065"/>
          </a:xfrm>
          <a:prstGeom prst="rect">
            <a:avLst/>
          </a:prstGeom>
        </p:spPr>
        <p:txBody>
          <a:bodyPr vert="horz" lIns="104269" tIns="52135" rIns="104269" bIns="5213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4043" y="1671693"/>
            <a:ext cx="10692765" cy="4728165"/>
          </a:xfrm>
          <a:prstGeom prst="rect">
            <a:avLst/>
          </a:prstGeom>
        </p:spPr>
        <p:txBody>
          <a:bodyPr vert="horz" lIns="104269" tIns="52135" rIns="104269" bIns="5213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94043" y="6640326"/>
            <a:ext cx="2772198" cy="381438"/>
          </a:xfrm>
          <a:prstGeom prst="rect">
            <a:avLst/>
          </a:prstGeom>
        </p:spPr>
        <p:txBody>
          <a:bodyPr vert="horz" lIns="104269" tIns="52135" rIns="104269" bIns="5213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BE020-E3D2-4B40-A05B-7CD782450F67}" type="datetimeFigureOut">
              <a:rPr lang="ru-RU" smtClean="0"/>
              <a:pPr/>
              <a:t>20.10.2017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59291" y="6640326"/>
            <a:ext cx="3762269" cy="381438"/>
          </a:xfrm>
          <a:prstGeom prst="rect">
            <a:avLst/>
          </a:prstGeom>
        </p:spPr>
        <p:txBody>
          <a:bodyPr vert="horz" lIns="104269" tIns="52135" rIns="104269" bIns="5213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14610" y="6640326"/>
            <a:ext cx="2772198" cy="381438"/>
          </a:xfrm>
          <a:prstGeom prst="rect">
            <a:avLst/>
          </a:prstGeom>
        </p:spPr>
        <p:txBody>
          <a:bodyPr vert="horz" lIns="104269" tIns="52135" rIns="104269" bIns="5213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AD091-9B88-4E15-8364-959187173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104269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09" indent="-391009" algn="l" defTabSz="104269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186" indent="-325841" algn="l" defTabSz="104269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363" indent="-260673" algn="l" defTabSz="104269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708" indent="-260673" algn="l" defTabSz="1042690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053" indent="-260673" algn="l" defTabSz="1042690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398" indent="-260673" algn="l" defTabSz="104269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8744" indent="-260673" algn="l" defTabSz="104269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9" indent="-260673" algn="l" defTabSz="104269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1434" indent="-260673" algn="l" defTabSz="104269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45" algn="l" defTabSz="10426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690" algn="l" defTabSz="10426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5" algn="l" defTabSz="10426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381" algn="l" defTabSz="10426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726" algn="l" defTabSz="10426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071" algn="l" defTabSz="10426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416" algn="l" defTabSz="10426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0761" algn="l" defTabSz="10426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hyperlink" Target="mailto:%20timsspirls@bc.edu" TargetMode="External"/><Relationship Id="rId7" Type="http://schemas.openxmlformats.org/officeDocument/2006/relationships/image" Target="../media/image46.jpeg"/><Relationship Id="rId2" Type="http://schemas.openxmlformats.org/officeDocument/2006/relationships/hyperlink" Target="http://timss2015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enteroko@mail.ru" TargetMode="External"/><Relationship Id="rId5" Type="http://schemas.openxmlformats.org/officeDocument/2006/relationships/hyperlink" Target="http://centeroko.ru/" TargetMode="External"/><Relationship Id="rId4" Type="http://schemas.openxmlformats.org/officeDocument/2006/relationships/hyperlink" Target="http://www.oecd.org/edu/pisa" TargetMode="External"/><Relationship Id="rId9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4800" dirty="0" smtClean="0"/>
          </a:p>
          <a:p>
            <a:pPr algn="ctr">
              <a:buNone/>
            </a:pPr>
            <a:r>
              <a:rPr lang="ru-RU" sz="4800" dirty="0" smtClean="0"/>
              <a:t>Оценка математической грамотности    в исследовании  </a:t>
            </a:r>
            <a:r>
              <a:rPr lang="en-US" sz="4800" dirty="0" smtClean="0"/>
              <a:t>PISA</a:t>
            </a:r>
            <a:endParaRPr lang="ru-RU" sz="4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79787" y="161906"/>
            <a:ext cx="1762463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PISA_WebBanner6-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9947467" y="161906"/>
            <a:ext cx="175359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82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Области математического содержания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043" y="1205930"/>
            <a:ext cx="11035014" cy="5616624"/>
          </a:xfrm>
        </p:spPr>
        <p:txBody>
          <a:bodyPr>
            <a:normAutofit fontScale="70000" lnSpcReduction="20000"/>
          </a:bodyPr>
          <a:lstStyle/>
          <a:p>
            <a:r>
              <a:rPr lang="ru-RU" i="1" dirty="0"/>
              <a:t>Количество</a:t>
            </a:r>
            <a:r>
              <a:rPr lang="ru-RU" dirty="0"/>
              <a:t> – задания, связанные с числами и отношениями между ними, в программах по математике этот материал чаще всего относится к курсу арифметики </a:t>
            </a:r>
            <a:r>
              <a:rPr lang="ru-RU" dirty="0" smtClean="0"/>
              <a:t>(Примеры:</a:t>
            </a:r>
            <a:r>
              <a:rPr lang="ru-RU" i="1" dirty="0" smtClean="0"/>
              <a:t> </a:t>
            </a:r>
            <a:r>
              <a:rPr lang="ru-RU" i="1" dirty="0"/>
              <a:t>«Рок-концерт</a:t>
            </a:r>
            <a:r>
              <a:rPr lang="ru-RU" i="1" dirty="0" smtClean="0"/>
              <a:t>»; «Парусные корабли», в.1; «Вращающаяся дверь», в.3</a:t>
            </a:r>
            <a:r>
              <a:rPr lang="ru-RU" dirty="0" smtClean="0"/>
              <a:t>)</a:t>
            </a:r>
            <a:r>
              <a:rPr lang="ru-RU" dirty="0"/>
              <a:t>; </a:t>
            </a:r>
          </a:p>
          <a:p>
            <a:r>
              <a:rPr lang="ru-RU" i="1" dirty="0" smtClean="0"/>
              <a:t>Изменение </a:t>
            </a:r>
            <a:r>
              <a:rPr lang="ru-RU" i="1" dirty="0"/>
              <a:t>и зависимости</a:t>
            </a:r>
            <a:r>
              <a:rPr lang="ru-RU" dirty="0"/>
              <a:t> – задания, связанные с математическим описанием зависимости между переменными в различных процессах, т.е. с алгебраическим материалом </a:t>
            </a:r>
            <a:r>
              <a:rPr lang="ru-RU" dirty="0" smtClean="0"/>
              <a:t>(Примеры:</a:t>
            </a:r>
            <a:r>
              <a:rPr lang="ru-RU" i="1" dirty="0" smtClean="0"/>
              <a:t> «Скорость падения капель», в.1, 3; «</a:t>
            </a:r>
            <a:r>
              <a:rPr lang="ru-RU" i="1" dirty="0"/>
              <a:t>Поездка на машине</a:t>
            </a:r>
            <a:r>
              <a:rPr lang="ru-RU" i="1" dirty="0" smtClean="0"/>
              <a:t>»; </a:t>
            </a:r>
            <a:r>
              <a:rPr lang="ru-RU" i="1" dirty="0"/>
              <a:t>«Пицца»</a:t>
            </a:r>
            <a:r>
              <a:rPr lang="ru-RU" dirty="0"/>
              <a:t>); </a:t>
            </a:r>
          </a:p>
          <a:p>
            <a:r>
              <a:rPr lang="ru-RU" i="1" dirty="0" smtClean="0"/>
              <a:t>Пространство </a:t>
            </a:r>
            <a:r>
              <a:rPr lang="ru-RU" i="1" dirty="0"/>
              <a:t>и форма</a:t>
            </a:r>
            <a:r>
              <a:rPr lang="ru-RU" dirty="0"/>
              <a:t> – задания, относящиеся к пространственным и плоским геометрическим формам и отношениям, т.е. к геометрическому материалу </a:t>
            </a:r>
            <a:r>
              <a:rPr lang="ru-RU" dirty="0" smtClean="0"/>
              <a:t>(Примеры:</a:t>
            </a:r>
            <a:r>
              <a:rPr lang="ru-RU" i="1" dirty="0" smtClean="0"/>
              <a:t> </a:t>
            </a:r>
            <a:r>
              <a:rPr lang="ru-RU" i="1" dirty="0"/>
              <a:t>«Садовник</a:t>
            </a:r>
            <a:r>
              <a:rPr lang="ru-RU" i="1" dirty="0" smtClean="0"/>
              <a:t>»; «Парусные корабли», в.2; «Вращающаяся дверь», в.1, 2</a:t>
            </a:r>
            <a:r>
              <a:rPr lang="ru-RU" dirty="0" smtClean="0"/>
              <a:t>)</a:t>
            </a:r>
            <a:r>
              <a:rPr lang="ru-RU" dirty="0"/>
              <a:t>; </a:t>
            </a:r>
          </a:p>
          <a:p>
            <a:r>
              <a:rPr lang="ru-RU" i="1" dirty="0" smtClean="0"/>
              <a:t>Неопределенность</a:t>
            </a:r>
            <a:r>
              <a:rPr lang="ru-RU" dirty="0" smtClean="0"/>
              <a:t> </a:t>
            </a:r>
            <a:r>
              <a:rPr lang="ru-RU" i="1" dirty="0"/>
              <a:t>и данные</a:t>
            </a:r>
            <a:r>
              <a:rPr lang="ru-RU" dirty="0"/>
              <a:t> – область охватывает вероятностные и статистические явления и зависимости, которые являются предметом изучения разделов статистики и вероятности </a:t>
            </a:r>
            <a:r>
              <a:rPr lang="ru-RU" dirty="0" smtClean="0"/>
              <a:t>(Примеры:</a:t>
            </a:r>
            <a:r>
              <a:rPr lang="ru-RU" i="1" dirty="0" smtClean="0"/>
              <a:t> </a:t>
            </a:r>
            <a:r>
              <a:rPr lang="ru-RU" i="1" dirty="0"/>
              <a:t>«Бытовые отходы</a:t>
            </a:r>
            <a:r>
              <a:rPr lang="ru-RU" i="1" dirty="0" smtClean="0"/>
              <a:t>»; «Продажа музыкальных дисков», в. 1, 3</a:t>
            </a:r>
            <a:r>
              <a:rPr lang="ru-RU" dirty="0" smtClean="0"/>
              <a:t>)</a:t>
            </a:r>
            <a:r>
              <a:rPr lang="ru-RU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83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Контексты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043" y="1277939"/>
            <a:ext cx="10692765" cy="51219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i="1" dirty="0"/>
              <a:t>Контекст задания</a:t>
            </a:r>
            <a:r>
              <a:rPr lang="ru-RU" dirty="0"/>
              <a:t> – это особенности и элементы окружающей обстановки, представленные в задании в рамках описанной ситуации. </a:t>
            </a:r>
            <a:endParaRPr lang="ru-RU" dirty="0" smtClean="0"/>
          </a:p>
          <a:p>
            <a:r>
              <a:rPr lang="ru-RU" dirty="0" smtClean="0"/>
              <a:t>Личные («Пицца»);</a:t>
            </a:r>
          </a:p>
          <a:p>
            <a:r>
              <a:rPr lang="ru-RU" dirty="0" smtClean="0"/>
              <a:t>Общественные («Рок-концерт»);</a:t>
            </a:r>
          </a:p>
          <a:p>
            <a:r>
              <a:rPr lang="ru-RU" dirty="0" smtClean="0"/>
              <a:t>Профессиональные («Садовник», «Скорость падения капель»);</a:t>
            </a:r>
          </a:p>
          <a:p>
            <a:r>
              <a:rPr lang="ru-RU" dirty="0" smtClean="0"/>
              <a:t>Научные («Бытовые отходы», «Вращающаяся дверь», «Парусные корабли»).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24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2187" y="135991"/>
            <a:ext cx="10692765" cy="963544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  <a:defRPr/>
            </a:pPr>
            <a:r>
              <a:rPr lang="ru-RU" sz="3800" dirty="0" smtClean="0"/>
              <a:t>Пример задания </a:t>
            </a:r>
            <a:br>
              <a:rPr lang="ru-RU" sz="3800" dirty="0" smtClean="0"/>
            </a:br>
            <a:r>
              <a:rPr lang="ru-RU" sz="3800" dirty="0" smtClean="0"/>
              <a:t>«Парусные корабли»</a:t>
            </a:r>
            <a:endParaRPr lang="ru-RU" sz="3800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6775798" y="3811057"/>
            <a:ext cx="4867848" cy="2404714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ru-RU" sz="1700" i="1" dirty="0" smtClean="0">
                <a:solidFill>
                  <a:schemeClr val="accent6"/>
                </a:solidFill>
              </a:rPr>
              <a:t>Типичная задача для учащихся 5-6 классов: </a:t>
            </a:r>
          </a:p>
          <a:p>
            <a:pPr marL="0" indent="0">
              <a:buNone/>
              <a:defRPr/>
            </a:pPr>
            <a:r>
              <a:rPr lang="ru-RU" sz="1700" i="1" dirty="0" smtClean="0">
                <a:solidFill>
                  <a:schemeClr val="accent6"/>
                </a:solidFill>
              </a:rPr>
              <a:t>«За год двигатель на корабле потребляет 3500000 л топлива, 1 литр топлива стоит 0,42 р. Установка паруса на корабле стоит 2500000 р. Парус экономит 20% топлива. </a:t>
            </a:r>
            <a:r>
              <a:rPr lang="ru-RU" sz="1700" i="1" u="heavy" dirty="0" smtClean="0">
                <a:solidFill>
                  <a:schemeClr val="accent6"/>
                </a:solidFill>
                <a:uFill>
                  <a:solidFill>
                    <a:srgbClr val="FF3300"/>
                  </a:solidFill>
                </a:uFill>
              </a:rPr>
              <a:t>Через сколько лет экономия топлива покроет стоимость установки паруса?</a:t>
            </a:r>
            <a:r>
              <a:rPr lang="ru-RU" sz="1700" i="1" dirty="0" smtClean="0">
                <a:solidFill>
                  <a:schemeClr val="accent6"/>
                </a:solidFill>
              </a:rPr>
              <a:t>»</a:t>
            </a:r>
            <a:endParaRPr lang="ru-RU" sz="1700" dirty="0"/>
          </a:p>
        </p:txBody>
      </p:sp>
      <p:sp>
        <p:nvSpPr>
          <p:cNvPr id="11268" name="Прямоугольник 13"/>
          <p:cNvSpPr>
            <a:spLocks noChangeArrowheads="1"/>
          </p:cNvSpPr>
          <p:nvPr/>
        </p:nvSpPr>
        <p:spPr bwMode="auto">
          <a:xfrm>
            <a:off x="6868617" y="2078005"/>
            <a:ext cx="5012234" cy="756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823" tIns="54411" rIns="108823" bIns="54411">
            <a:spAutoFit/>
          </a:bodyPr>
          <a:lstStyle/>
          <a:p>
            <a:r>
              <a:rPr lang="ru-RU" i="1" dirty="0">
                <a:solidFill>
                  <a:srgbClr val="FF0000"/>
                </a:solidFill>
              </a:rPr>
              <a:t>Создать модель решения и  выполнить арифметические действия</a:t>
            </a:r>
          </a:p>
        </p:txBody>
      </p:sp>
      <p:pic>
        <p:nvPicPr>
          <p:cNvPr id="1126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631" y="197353"/>
            <a:ext cx="1831631" cy="45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3"/>
          <p:cNvGrpSpPr>
            <a:grpSpLocks noChangeAspect="1"/>
          </p:cNvGrpSpPr>
          <p:nvPr/>
        </p:nvGrpSpPr>
        <p:grpSpPr bwMode="auto">
          <a:xfrm>
            <a:off x="10696891" y="160868"/>
            <a:ext cx="1138581" cy="1100756"/>
            <a:chOff x="10299" y="278"/>
            <a:chExt cx="1643" cy="2027"/>
          </a:xfrm>
        </p:grpSpPr>
        <p:sp>
          <p:nvSpPr>
            <p:cNvPr id="11282" name="Text Box 4"/>
            <p:cNvSpPr txBox="1">
              <a:spLocks noChangeArrowheads="1"/>
            </p:cNvSpPr>
            <p:nvPr/>
          </p:nvSpPr>
          <p:spPr bwMode="auto">
            <a:xfrm>
              <a:off x="10299" y="1682"/>
              <a:ext cx="1643" cy="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000" rIns="18000">
              <a:spAutoFit/>
            </a:bodyPr>
            <a:lstStyle/>
            <a:p>
              <a:pPr algn="ctr">
                <a:spcAft>
                  <a:spcPts val="1190"/>
                </a:spcAft>
              </a:pPr>
              <a:r>
                <a:rPr lang="ru-RU" sz="800" dirty="0">
                  <a:solidFill>
                    <a:srgbClr val="365F91"/>
                  </a:solidFill>
                  <a:latin typeface="Arial Narrow" pitchFamily="34" charset="0"/>
                  <a:cs typeface="Arial" charset="0"/>
                </a:rPr>
                <a:t>Российская академия образования</a:t>
              </a:r>
              <a:endParaRPr lang="ru-RU" dirty="0">
                <a:cs typeface="Arial" charset="0"/>
              </a:endParaRPr>
            </a:p>
          </p:txBody>
        </p:sp>
        <p:pic>
          <p:nvPicPr>
            <p:cNvPr id="11283" name="Picture 5" descr="m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479" y="278"/>
              <a:ext cx="1257" cy="1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271" name="Bild 6" descr=":screen-capture-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30645" y="1175823"/>
            <a:ext cx="2058522" cy="1353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Содержимое 8"/>
          <p:cNvSpPr txBox="1">
            <a:spLocks/>
          </p:cNvSpPr>
          <p:nvPr/>
        </p:nvSpPr>
        <p:spPr bwMode="auto">
          <a:xfrm>
            <a:off x="1262341" y="1099536"/>
            <a:ext cx="3556004" cy="2106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1200" dirty="0"/>
          </a:p>
          <a:p>
            <a:r>
              <a:rPr lang="ru-RU" sz="1200" dirty="0"/>
              <a:t>     Девяносто пять процентов товаров в мире перевозят по морю примерно 50 000 танкеров, грузовых кораблей и контейнеровозов. Большинство этих кораблей используют дизельное топливо. </a:t>
            </a:r>
          </a:p>
          <a:p>
            <a:r>
              <a:rPr lang="ru-RU" sz="1200" dirty="0"/>
              <a:t>     Инженеры планируют разработать поддержку кораблей, используя силу ветра. Их предложение заключается в прикреплении к кораблям </a:t>
            </a:r>
            <a:r>
              <a:rPr lang="ru-RU" sz="1200" dirty="0" err="1"/>
              <a:t>кайтов</a:t>
            </a:r>
            <a:r>
              <a:rPr lang="ru-RU" sz="1200" dirty="0"/>
              <a:t> (парящих в воздухе парусов) и использовании силы ветра, чтобы уменьшить расход дизельного топлива и его влияние на окружающую среду.</a:t>
            </a:r>
          </a:p>
        </p:txBody>
      </p:sp>
      <p:sp>
        <p:nvSpPr>
          <p:cNvPr id="13" name="Содержимое 12"/>
          <p:cNvSpPr>
            <a:spLocks noGrp="1"/>
          </p:cNvSpPr>
          <p:nvPr>
            <p:ph sz="half" idx="1"/>
          </p:nvPr>
        </p:nvSpPr>
        <p:spPr>
          <a:xfrm>
            <a:off x="1262341" y="6365028"/>
            <a:ext cx="5334007" cy="678296"/>
          </a:xfrm>
          <a:ln>
            <a:solidFill>
              <a:schemeClr val="tx1"/>
            </a:solidFill>
            <a:prstDash val="dash"/>
          </a:ln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ru-RU" sz="1200" dirty="0" smtClean="0">
                <a:latin typeface="Arial Black" pitchFamily="34" charset="0"/>
              </a:rPr>
              <a:t>Результат российских учащихся: 16%</a:t>
            </a:r>
          </a:p>
          <a:p>
            <a:pPr>
              <a:defRPr/>
            </a:pPr>
            <a:r>
              <a:rPr lang="ru-RU" sz="1200" dirty="0" smtClean="0">
                <a:latin typeface="Arial Black" pitchFamily="34" charset="0"/>
              </a:rPr>
              <a:t>Средний результат учащихся стран ОЭСР: 15%</a:t>
            </a:r>
          </a:p>
          <a:p>
            <a:pPr>
              <a:defRPr/>
            </a:pPr>
            <a:r>
              <a:rPr lang="ru-RU" sz="1200" dirty="0" smtClean="0">
                <a:latin typeface="Arial Black" pitchFamily="34" charset="0"/>
              </a:rPr>
              <a:t>Максимальный результат: 47%</a:t>
            </a:r>
          </a:p>
        </p:txBody>
      </p:sp>
      <p:pic>
        <p:nvPicPr>
          <p:cNvPr id="11274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9468" y="3283678"/>
            <a:ext cx="4022163" cy="2782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5" name="Овал 13"/>
          <p:cNvSpPr>
            <a:spLocks noChangeArrowheads="1"/>
          </p:cNvSpPr>
          <p:nvPr/>
        </p:nvSpPr>
        <p:spPr bwMode="auto">
          <a:xfrm>
            <a:off x="1113830" y="5447921"/>
            <a:ext cx="1309782" cy="298516"/>
          </a:xfrm>
          <a:prstGeom prst="ellipse">
            <a:avLst/>
          </a:prstGeom>
          <a:noFill/>
          <a:ln w="22225" algn="ctr">
            <a:solidFill>
              <a:srgbClr val="FF3300"/>
            </a:solidFill>
            <a:round/>
            <a:headEnd/>
            <a:tailEnd/>
          </a:ln>
        </p:spPr>
        <p:txBody>
          <a:bodyPr lIns="108823" tIns="54411" rIns="108823" bIns="54411"/>
          <a:lstStyle/>
          <a:p>
            <a:endParaRPr lang="ru-RU"/>
          </a:p>
        </p:txBody>
      </p:sp>
      <p:sp>
        <p:nvSpPr>
          <p:cNvPr id="11276" name="Овал 14"/>
          <p:cNvSpPr>
            <a:spLocks noChangeArrowheads="1"/>
          </p:cNvSpPr>
          <p:nvPr/>
        </p:nvSpPr>
        <p:spPr bwMode="auto">
          <a:xfrm>
            <a:off x="1856383" y="3880710"/>
            <a:ext cx="1309782" cy="298516"/>
          </a:xfrm>
          <a:prstGeom prst="ellipse">
            <a:avLst/>
          </a:prstGeom>
          <a:noFill/>
          <a:ln w="22225" algn="ctr">
            <a:solidFill>
              <a:srgbClr val="FF3300"/>
            </a:solidFill>
            <a:round/>
            <a:headEnd/>
            <a:tailEnd/>
          </a:ln>
        </p:spPr>
        <p:txBody>
          <a:bodyPr lIns="108823" tIns="54411" rIns="108823" bIns="54411"/>
          <a:lstStyle/>
          <a:p>
            <a:endParaRPr lang="ru-RU"/>
          </a:p>
        </p:txBody>
      </p:sp>
      <p:sp>
        <p:nvSpPr>
          <p:cNvPr id="11277" name="Овал 15"/>
          <p:cNvSpPr>
            <a:spLocks noChangeArrowheads="1"/>
          </p:cNvSpPr>
          <p:nvPr/>
        </p:nvSpPr>
        <p:spPr bwMode="auto">
          <a:xfrm>
            <a:off x="3805585" y="3432936"/>
            <a:ext cx="1309781" cy="298516"/>
          </a:xfrm>
          <a:prstGeom prst="ellipse">
            <a:avLst/>
          </a:prstGeom>
          <a:noFill/>
          <a:ln w="22225" algn="ctr">
            <a:solidFill>
              <a:srgbClr val="FF3300"/>
            </a:solidFill>
            <a:round/>
            <a:headEnd/>
            <a:tailEnd/>
          </a:ln>
        </p:spPr>
        <p:txBody>
          <a:bodyPr lIns="108823" tIns="54411" rIns="108823" bIns="54411"/>
          <a:lstStyle/>
          <a:p>
            <a:endParaRPr lang="ru-RU"/>
          </a:p>
        </p:txBody>
      </p:sp>
      <p:sp>
        <p:nvSpPr>
          <p:cNvPr id="11278" name="Овал 16"/>
          <p:cNvSpPr>
            <a:spLocks noChangeArrowheads="1"/>
          </p:cNvSpPr>
          <p:nvPr/>
        </p:nvSpPr>
        <p:spPr bwMode="auto">
          <a:xfrm>
            <a:off x="4640957" y="5597179"/>
            <a:ext cx="835373" cy="374804"/>
          </a:xfrm>
          <a:prstGeom prst="ellipse">
            <a:avLst/>
          </a:prstGeom>
          <a:noFill/>
          <a:ln w="22225" algn="ctr">
            <a:solidFill>
              <a:srgbClr val="FF3300"/>
            </a:solidFill>
            <a:round/>
            <a:headEnd/>
            <a:tailEnd/>
          </a:ln>
        </p:spPr>
        <p:txBody>
          <a:bodyPr lIns="108823" tIns="54411" rIns="108823" bIns="54411"/>
          <a:lstStyle/>
          <a:p>
            <a:endParaRPr lang="ru-RU"/>
          </a:p>
        </p:txBody>
      </p:sp>
      <p:sp>
        <p:nvSpPr>
          <p:cNvPr id="19" name="Содержимое 8"/>
          <p:cNvSpPr txBox="1">
            <a:spLocks/>
          </p:cNvSpPr>
          <p:nvPr/>
        </p:nvSpPr>
        <p:spPr bwMode="auto">
          <a:xfrm>
            <a:off x="1262341" y="5839308"/>
            <a:ext cx="4490384" cy="602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1000" u="heavy" dirty="0">
                <a:uFill>
                  <a:solidFill>
                    <a:srgbClr val="FF3300"/>
                  </a:solidFill>
                </a:uFill>
                <a:latin typeface="Times New Roman" pitchFamily="18" charset="0"/>
                <a:cs typeface="Times New Roman" pitchFamily="18" charset="0"/>
              </a:rPr>
              <a:t>Через сколько примерно лет экономия на дизельном топливе покроет стоимость установки </a:t>
            </a:r>
            <a:r>
              <a:rPr lang="ru-RU" sz="1000" u="heavy" dirty="0" err="1">
                <a:uFill>
                  <a:solidFill>
                    <a:srgbClr val="FF3300"/>
                  </a:solidFill>
                </a:uFill>
                <a:latin typeface="Times New Roman" pitchFamily="18" charset="0"/>
                <a:cs typeface="Times New Roman" pitchFamily="18" charset="0"/>
              </a:rPr>
              <a:t>кайта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? Приведите вычисления, подтверждающие ваш ответ.</a:t>
            </a:r>
          </a:p>
        </p:txBody>
      </p:sp>
      <p:sp>
        <p:nvSpPr>
          <p:cNvPr id="20" name="Содержимое 8"/>
          <p:cNvSpPr txBox="1">
            <a:spLocks/>
          </p:cNvSpPr>
          <p:nvPr/>
        </p:nvSpPr>
        <p:spPr bwMode="auto">
          <a:xfrm>
            <a:off x="6781985" y="3282020"/>
            <a:ext cx="4867848" cy="525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823" tIns="54411" rIns="108823" bIns="54411"/>
          <a:lstStyle/>
          <a:p>
            <a:pPr eaLnBrk="0" hangingPunct="0">
              <a:spcBef>
                <a:spcPct val="20000"/>
              </a:spcBef>
              <a:defRPr/>
            </a:pPr>
            <a:r>
              <a:rPr lang="ru-RU" sz="1700" kern="0" dirty="0">
                <a:solidFill>
                  <a:srgbClr val="0000FF"/>
                </a:solidFill>
              </a:rPr>
              <a:t>МАТЕМАТИЧЕСКИЙ МИР</a:t>
            </a:r>
          </a:p>
        </p:txBody>
      </p:sp>
      <p:sp>
        <p:nvSpPr>
          <p:cNvPr id="21" name="Содержимое 8"/>
          <p:cNvSpPr txBox="1">
            <a:spLocks/>
          </p:cNvSpPr>
          <p:nvPr/>
        </p:nvSpPr>
        <p:spPr bwMode="auto">
          <a:xfrm>
            <a:off x="1113831" y="820920"/>
            <a:ext cx="2506117" cy="373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823" tIns="54411" rIns="108823" bIns="54411"/>
          <a:lstStyle/>
          <a:p>
            <a:pPr eaLnBrk="0" hangingPunct="0">
              <a:spcBef>
                <a:spcPct val="20000"/>
              </a:spcBef>
              <a:defRPr/>
            </a:pPr>
            <a:r>
              <a:rPr lang="ru-RU" sz="1700" kern="0" dirty="0">
                <a:solidFill>
                  <a:srgbClr val="0000FF"/>
                </a:solidFill>
              </a:rPr>
              <a:t>РЕАЛЬНЫЙ МИР</a:t>
            </a:r>
          </a:p>
        </p:txBody>
      </p:sp>
    </p:spTree>
    <p:extLst>
      <p:ext uri="{BB962C8B-B14F-4D97-AF65-F5344CB8AC3E}">
        <p14:creationId xmlns:p14="http://schemas.microsoft.com/office/powerpoint/2010/main" val="127478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3" y="125810"/>
            <a:ext cx="10692765" cy="775005"/>
          </a:xfrm>
        </p:spPr>
        <p:txBody>
          <a:bodyPr/>
          <a:lstStyle/>
          <a:p>
            <a:r>
              <a:rPr lang="ru-RU" dirty="0" smtClean="0"/>
              <a:t>Продажа музыкальных дисков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20345" y="1205930"/>
            <a:ext cx="6066463" cy="595845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b="1" i="1" dirty="0" smtClean="0"/>
              <a:t>Содержание:</a:t>
            </a:r>
            <a:r>
              <a:rPr lang="ru-RU" b="1" dirty="0" smtClean="0"/>
              <a:t> </a:t>
            </a:r>
            <a:r>
              <a:rPr lang="ru-RU" dirty="0" smtClean="0"/>
              <a:t>Неопределенность и данные</a:t>
            </a:r>
          </a:p>
          <a:p>
            <a:pPr marL="0" indent="0">
              <a:buNone/>
            </a:pPr>
            <a:r>
              <a:rPr lang="ru-RU" b="1" i="1" dirty="0" smtClean="0"/>
              <a:t>Вид деятельности</a:t>
            </a:r>
            <a:r>
              <a:rPr lang="ru-RU" i="1" dirty="0" smtClean="0"/>
              <a:t>:</a:t>
            </a:r>
            <a:r>
              <a:rPr lang="ru-RU" dirty="0" smtClean="0"/>
              <a:t> «Интерпретировать» (дать ответ с учетом условий представленной в задании ситуации)</a:t>
            </a:r>
          </a:p>
          <a:p>
            <a:pPr marL="0" indent="0">
              <a:buNone/>
            </a:pPr>
            <a:r>
              <a:rPr lang="ru-RU" b="1" i="1" dirty="0" smtClean="0"/>
              <a:t>Уровень сложности</a:t>
            </a:r>
            <a:r>
              <a:rPr lang="ru-RU" i="1" dirty="0" smtClean="0"/>
              <a:t>:</a:t>
            </a:r>
            <a:r>
              <a:rPr lang="ru-RU" dirty="0" smtClean="0"/>
              <a:t> вопрос 1 – ниже 1 уровня сложности, вопрос 2 – 1 уровень</a:t>
            </a:r>
          </a:p>
          <a:p>
            <a:pPr marL="0" indent="0">
              <a:buNone/>
            </a:pPr>
            <a:r>
              <a:rPr lang="ru-RU" b="1" i="1" dirty="0" smtClean="0"/>
              <a:t>Результат российских учащихся</a:t>
            </a:r>
            <a:r>
              <a:rPr lang="ru-RU" i="1" dirty="0" smtClean="0"/>
              <a:t>:</a:t>
            </a:r>
            <a:r>
              <a:rPr lang="ru-RU" dirty="0" smtClean="0"/>
              <a:t> вопрос 1 – 89%; вопрос 2 – 72%</a:t>
            </a:r>
          </a:p>
          <a:p>
            <a:pPr marL="0" indent="0">
              <a:buNone/>
            </a:pPr>
            <a:r>
              <a:rPr lang="ru-RU" b="1" i="1" dirty="0" smtClean="0"/>
              <a:t>Средний результат учащихся стран ОЭСР</a:t>
            </a:r>
            <a:r>
              <a:rPr lang="ru-RU" i="1" dirty="0" smtClean="0"/>
              <a:t>:</a:t>
            </a:r>
            <a:r>
              <a:rPr lang="ru-RU" dirty="0" smtClean="0"/>
              <a:t> вопрос 1 – 87%; вопрос 2 – 80%</a:t>
            </a:r>
          </a:p>
          <a:p>
            <a:pPr marL="0" indent="0">
              <a:buNone/>
            </a:pPr>
            <a:r>
              <a:rPr lang="ru-RU" b="1" i="1" dirty="0" smtClean="0"/>
              <a:t>Максимальный результат</a:t>
            </a:r>
            <a:r>
              <a:rPr lang="ru-RU" i="1" dirty="0" smtClean="0"/>
              <a:t>:</a:t>
            </a:r>
            <a:r>
              <a:rPr lang="ru-RU" dirty="0" smtClean="0"/>
              <a:t> вопрос 1 – 93%; вопрос 2 – 91%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b="1" dirty="0" smtClean="0"/>
              <a:t>Комментарии эксперта.</a:t>
            </a:r>
            <a:r>
              <a:rPr lang="ru-RU" b="1" i="1" dirty="0" smtClean="0"/>
              <a:t> </a:t>
            </a:r>
            <a:r>
              <a:rPr lang="ru-RU" i="1" dirty="0" smtClean="0"/>
              <a:t>Проверяется умение читать столбчатую диаграмму и извлекать из нее информацию, нужную для ответа на поставленный вопрос. Для российских учащихся оба вопроса базовой сложности, поэтому и результаты достаточно высокие. Сложность вопроса 2 несколько выше, так как надо не только прочесть диаграмму, но и сравнить высоту столбцов, поэтому и результат несколько ниже. Эта тенденция характерна и для учащихся стран ОЭСР, и для лидирующих стран.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79787" y="161906"/>
            <a:ext cx="1762463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PISA_WebBanner6-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9947467" y="161906"/>
            <a:ext cx="1753598" cy="540000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 cstate="print"/>
          <a:srcRect t="739"/>
          <a:stretch>
            <a:fillRect/>
          </a:stretch>
        </p:blipFill>
        <p:spPr bwMode="auto">
          <a:xfrm>
            <a:off x="395809" y="1180549"/>
            <a:ext cx="4418315" cy="3769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 cstate="print"/>
          <a:srcRect t="21339"/>
          <a:stretch>
            <a:fillRect/>
          </a:stretch>
        </p:blipFill>
        <p:spPr bwMode="auto">
          <a:xfrm>
            <a:off x="539825" y="4845303"/>
            <a:ext cx="3641725" cy="1113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6" cstate="print"/>
          <a:srcRect t="14183" b="12059"/>
          <a:stretch>
            <a:fillRect/>
          </a:stretch>
        </p:blipFill>
        <p:spPr bwMode="auto">
          <a:xfrm>
            <a:off x="539825" y="5886450"/>
            <a:ext cx="3617595" cy="1232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475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3" y="125810"/>
            <a:ext cx="10692765" cy="775005"/>
          </a:xfrm>
        </p:spPr>
        <p:txBody>
          <a:bodyPr/>
          <a:lstStyle/>
          <a:p>
            <a:r>
              <a:rPr lang="ru-RU" dirty="0" smtClean="0"/>
              <a:t>Вращающаяся дверь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20345" y="1205930"/>
            <a:ext cx="6066463" cy="5328592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b="1" i="1" dirty="0" smtClean="0"/>
              <a:t>Содержание:</a:t>
            </a:r>
            <a:r>
              <a:rPr lang="ru-RU" b="1" dirty="0" smtClean="0"/>
              <a:t> </a:t>
            </a:r>
            <a:r>
              <a:rPr lang="ru-RU" dirty="0" smtClean="0"/>
              <a:t>Пространство и форма</a:t>
            </a:r>
          </a:p>
          <a:p>
            <a:pPr marL="0" indent="0">
              <a:buNone/>
            </a:pPr>
            <a:r>
              <a:rPr lang="ru-RU" b="1" i="1" dirty="0" smtClean="0"/>
              <a:t>Вид деятельности</a:t>
            </a:r>
            <a:r>
              <a:rPr lang="ru-RU" i="1" dirty="0" smtClean="0"/>
              <a:t>:</a:t>
            </a:r>
            <a:r>
              <a:rPr lang="ru-RU" dirty="0" smtClean="0"/>
              <a:t> «Формулировать» (создать модель решения)</a:t>
            </a:r>
          </a:p>
          <a:p>
            <a:pPr marL="0" indent="0">
              <a:buNone/>
            </a:pPr>
            <a:r>
              <a:rPr lang="ru-RU" b="1" i="1" dirty="0" smtClean="0"/>
              <a:t>Уровень сложности</a:t>
            </a:r>
            <a:r>
              <a:rPr lang="ru-RU" i="1" dirty="0" smtClean="0"/>
              <a:t>:</a:t>
            </a:r>
            <a:r>
              <a:rPr lang="ru-RU" dirty="0" smtClean="0"/>
              <a:t> 6 уровень</a:t>
            </a:r>
          </a:p>
          <a:p>
            <a:pPr marL="0" indent="0">
              <a:buNone/>
            </a:pPr>
            <a:r>
              <a:rPr lang="ru-RU" b="1" i="1" dirty="0" smtClean="0"/>
              <a:t>Результат российских учащихся</a:t>
            </a:r>
            <a:r>
              <a:rPr lang="ru-RU" i="1" dirty="0" smtClean="0"/>
              <a:t>:</a:t>
            </a:r>
            <a:r>
              <a:rPr lang="ru-RU" dirty="0" smtClean="0"/>
              <a:t> 3%</a:t>
            </a:r>
          </a:p>
          <a:p>
            <a:pPr marL="0" indent="0">
              <a:buNone/>
            </a:pPr>
            <a:r>
              <a:rPr lang="ru-RU" b="1" i="1" dirty="0" smtClean="0"/>
              <a:t>Средний результат учащихся стран ОЭСР</a:t>
            </a:r>
            <a:r>
              <a:rPr lang="ru-RU" i="1" dirty="0" smtClean="0"/>
              <a:t>:</a:t>
            </a:r>
            <a:r>
              <a:rPr lang="ru-RU" dirty="0" smtClean="0"/>
              <a:t> 4%</a:t>
            </a:r>
          </a:p>
          <a:p>
            <a:pPr marL="0" indent="0">
              <a:buNone/>
            </a:pPr>
            <a:r>
              <a:rPr lang="ru-RU" b="1" i="1" dirty="0" smtClean="0"/>
              <a:t>Максимальный результат</a:t>
            </a:r>
            <a:r>
              <a:rPr lang="ru-RU" i="1" dirty="0" smtClean="0"/>
              <a:t>:</a:t>
            </a:r>
            <a:r>
              <a:rPr lang="ru-RU" dirty="0" smtClean="0"/>
              <a:t> 14%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b="1" dirty="0" smtClean="0"/>
              <a:t>Комментарии эксперта</a:t>
            </a:r>
            <a:r>
              <a:rPr lang="ru-RU" dirty="0" smtClean="0"/>
              <a:t>.</a:t>
            </a:r>
            <a:r>
              <a:rPr lang="ru-RU" i="1" dirty="0" smtClean="0"/>
              <a:t> В задании требуется воспринять новую информацию – описание представленной реальной ситуации – и интерпретировать ее геометрическую модель, чтобы вычислить длину искомой дуги. Опираясь на пространственное воображение и интуицию при работе с моделью, можно догадаться, что эта дуга составляет 1/6 часть длины окружности двери. Для решения проблемы нужно вспомнить (или посмотреть в списке формул в тетради для учащегося) известную учащимся формулу длины окружности. Ответ в пределах от 103 до 105. [Принимаются ответы, вычисленные, как 1/6 длины окружности, например, 100π/3, а также ответ, равный 100, но только в случае, если понятно, что этот ответ получен в результате использования =3].</a:t>
            </a:r>
            <a:endParaRPr lang="ru-RU" dirty="0" smtClean="0"/>
          </a:p>
          <a:p>
            <a:pPr marL="0" indent="0" algn="just">
              <a:buNone/>
            </a:pPr>
            <a:r>
              <a:rPr lang="ru-RU" i="1" dirty="0" smtClean="0"/>
              <a:t>Подобных задач нет в российских учебниках. Сложность задачи определяется наличием большого текста, в котором много новой для учащихся словесной информации, описывающей ситуацию. Информация представлена в различной форме: в виде текста, количественных данных и рисунков. Данные, нужные для решения, надо извлечь из разных частей текста. Слово «окружность» не упоминается в тексте задания, учащимся самим надо сообразить, что именно окружность, разделенная тремя радиусами на три равные части, является моделью вращающейся двери.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79787" y="161906"/>
            <a:ext cx="1762463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PISA_WebBanner6-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9947467" y="161906"/>
            <a:ext cx="1753598" cy="540000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412"/>
          <a:stretch>
            <a:fillRect/>
          </a:stretch>
        </p:blipFill>
        <p:spPr bwMode="auto">
          <a:xfrm>
            <a:off x="251793" y="1133922"/>
            <a:ext cx="465455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361280" y="2430066"/>
            <a:ext cx="3490913" cy="992187"/>
            <a:chOff x="1941" y="3618"/>
            <a:chExt cx="5497" cy="1561"/>
          </a:xfrm>
        </p:grpSpPr>
        <p:sp>
          <p:nvSpPr>
            <p:cNvPr id="11267" name="AutoShape 3"/>
            <p:cNvSpPr>
              <a:spLocks noChangeAspect="1" noChangeArrowheads="1"/>
            </p:cNvSpPr>
            <p:nvPr/>
          </p:nvSpPr>
          <p:spPr bwMode="auto">
            <a:xfrm>
              <a:off x="4371" y="3618"/>
              <a:ext cx="156" cy="530"/>
            </a:xfrm>
            <a:prstGeom prst="downArrow">
              <a:avLst>
                <a:gd name="adj1" fmla="val 50000"/>
                <a:gd name="adj2" fmla="val 84936"/>
              </a:avLst>
            </a:prstGeom>
            <a:solidFill>
              <a:srgbClr val="FFFFFF"/>
            </a:solidFill>
            <a:ln w="9525">
              <a:solidFill>
                <a:srgbClr val="A5A5A5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11268" name="AutoShape 4"/>
            <p:cNvCxnSpPr>
              <a:cxnSpLocks noChangeAspect="1" noChangeShapeType="1"/>
            </p:cNvCxnSpPr>
            <p:nvPr/>
          </p:nvCxnSpPr>
          <p:spPr bwMode="auto">
            <a:xfrm>
              <a:off x="1953" y="5135"/>
              <a:ext cx="136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11269" name="AutoShape 5"/>
            <p:cNvCxnSpPr>
              <a:cxnSpLocks noChangeAspect="1" noChangeShapeType="1"/>
            </p:cNvCxnSpPr>
            <p:nvPr/>
          </p:nvCxnSpPr>
          <p:spPr bwMode="auto">
            <a:xfrm>
              <a:off x="1941" y="3958"/>
              <a:ext cx="0" cy="114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11270" name="AutoShape 6"/>
            <p:cNvCxnSpPr>
              <a:cxnSpLocks noChangeAspect="1" noChangeShapeType="1"/>
            </p:cNvCxnSpPr>
            <p:nvPr/>
          </p:nvCxnSpPr>
          <p:spPr bwMode="auto">
            <a:xfrm>
              <a:off x="3318" y="3958"/>
              <a:ext cx="0" cy="114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11271" name="AutoShape 7"/>
            <p:cNvCxnSpPr>
              <a:cxnSpLocks noChangeAspect="1" noChangeShapeType="1"/>
            </p:cNvCxnSpPr>
            <p:nvPr/>
          </p:nvCxnSpPr>
          <p:spPr bwMode="auto">
            <a:xfrm flipH="1">
              <a:off x="6227" y="3957"/>
              <a:ext cx="1211" cy="13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1272" name="AutoShape 8"/>
            <p:cNvCxnSpPr>
              <a:cxnSpLocks noChangeAspect="1" noChangeShapeType="1"/>
            </p:cNvCxnSpPr>
            <p:nvPr/>
          </p:nvCxnSpPr>
          <p:spPr bwMode="auto">
            <a:xfrm flipH="1">
              <a:off x="6033" y="3957"/>
              <a:ext cx="1405" cy="67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1273" name="AutoShape 9"/>
            <p:cNvCxnSpPr>
              <a:cxnSpLocks noChangeAspect="1" noChangeShapeType="1"/>
            </p:cNvCxnSpPr>
            <p:nvPr/>
          </p:nvCxnSpPr>
          <p:spPr bwMode="auto">
            <a:xfrm flipH="1">
              <a:off x="6606" y="3957"/>
              <a:ext cx="832" cy="57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1274" name="AutoShape 10"/>
            <p:cNvSpPr>
              <a:spLocks noChangeAspect="1" noChangeArrowheads="1"/>
            </p:cNvSpPr>
            <p:nvPr/>
          </p:nvSpPr>
          <p:spPr bwMode="auto">
            <a:xfrm>
              <a:off x="4371" y="4650"/>
              <a:ext cx="157" cy="529"/>
            </a:xfrm>
            <a:prstGeom prst="downArrow">
              <a:avLst>
                <a:gd name="adj1" fmla="val 50000"/>
                <a:gd name="adj2" fmla="val 84236"/>
              </a:avLst>
            </a:prstGeom>
            <a:solidFill>
              <a:srgbClr val="FFFFFF"/>
            </a:solidFill>
            <a:ln w="9525">
              <a:solidFill>
                <a:srgbClr val="A5A5A5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19" name="Рисунок 18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7324" y="3883025"/>
            <a:ext cx="4739005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289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Результаты 15-летних российских </a:t>
            </a:r>
            <a:br>
              <a:rPr lang="ru-RU" dirty="0" smtClean="0"/>
            </a:br>
            <a:r>
              <a:rPr lang="ru-RU" dirty="0" smtClean="0"/>
              <a:t>учащихся по математической грамотности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4043" y="1671693"/>
            <a:ext cx="10692765" cy="470341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79787" y="161906"/>
            <a:ext cx="1762463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PISA_WebBanner6-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9947467" y="161906"/>
            <a:ext cx="1753598" cy="54000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793" y="2934123"/>
            <a:ext cx="5538069" cy="3370391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433" y="2934122"/>
            <a:ext cx="5538070" cy="338437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4826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1043" y="197067"/>
            <a:ext cx="10946566" cy="968390"/>
          </a:xfrm>
        </p:spPr>
        <p:txBody>
          <a:bodyPr>
            <a:noAutofit/>
          </a:bodyPr>
          <a:lstStyle/>
          <a:p>
            <a:pPr algn="ctr"/>
            <a:r>
              <a:rPr lang="ru-RU" sz="3300" dirty="0">
                <a:latin typeface="Arial Black" pitchFamily="34" charset="0"/>
              </a:rPr>
              <a:t>Особенности заданий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9435" y="1492566"/>
            <a:ext cx="10581415" cy="4872954"/>
          </a:xfrm>
        </p:spPr>
        <p:txBody>
          <a:bodyPr>
            <a:normAutofit/>
          </a:bodyPr>
          <a:lstStyle/>
          <a:p>
            <a:pPr>
              <a:spcAft>
                <a:spcPts val="714"/>
              </a:spcAft>
              <a:buFont typeface="Wingdings" pitchFamily="2" charset="2"/>
              <a:buChar char="w"/>
            </a:pPr>
            <a:r>
              <a:rPr lang="ru-RU" b="0" i="1" dirty="0" smtClean="0"/>
              <a:t>Требуют перевода с обыденного языка на математический язык</a:t>
            </a:r>
          </a:p>
          <a:p>
            <a:pPr>
              <a:spcAft>
                <a:spcPts val="714"/>
              </a:spcAft>
              <a:buFont typeface="Wingdings" pitchFamily="2" charset="2"/>
              <a:buChar char="w"/>
            </a:pPr>
            <a:r>
              <a:rPr lang="ru-RU" b="0" i="1" dirty="0" smtClean="0"/>
              <a:t>Контекст заданий близок к проблемным ситуациям, возникающим в повседневной жизни</a:t>
            </a:r>
          </a:p>
          <a:p>
            <a:pPr>
              <a:spcAft>
                <a:spcPts val="714"/>
              </a:spcAft>
              <a:buFont typeface="Wingdings" pitchFamily="2" charset="2"/>
              <a:buChar char="w"/>
            </a:pPr>
            <a:r>
              <a:rPr lang="ru-RU" b="0" i="1" dirty="0" smtClean="0"/>
              <a:t>Задача, поставленная вне математики и решаемая с помощью предметных знаний по математике</a:t>
            </a:r>
          </a:p>
          <a:p>
            <a:pPr>
              <a:spcAft>
                <a:spcPts val="714"/>
              </a:spcAft>
              <a:buFont typeface="Wingdings" pitchFamily="2" charset="2"/>
              <a:buChar char="w"/>
            </a:pPr>
            <a:endParaRPr lang="ru-RU" b="0" i="1" dirty="0" smtClean="0"/>
          </a:p>
        </p:txBody>
      </p:sp>
      <p:pic>
        <p:nvPicPr>
          <p:cNvPr id="4" name="Рисунок 3" descr="PISA_WebBanner6-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036769" y="6174482"/>
            <a:ext cx="2688850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4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1043" y="197067"/>
            <a:ext cx="10946566" cy="968390"/>
          </a:xfrm>
        </p:spPr>
        <p:txBody>
          <a:bodyPr>
            <a:noAutofit/>
          </a:bodyPr>
          <a:lstStyle/>
          <a:p>
            <a:pPr algn="ctr"/>
            <a:r>
              <a:rPr lang="ru-RU" sz="3300" dirty="0">
                <a:latin typeface="Arial Black" pitchFamily="34" charset="0"/>
              </a:rPr>
              <a:t>Параметры для анализа заданий на соответствие </a:t>
            </a:r>
            <a:r>
              <a:rPr lang="ru-RU" sz="3300" dirty="0" err="1">
                <a:latin typeface="Arial Black" pitchFamily="34" charset="0"/>
              </a:rPr>
              <a:t>компетентностному</a:t>
            </a:r>
            <a:r>
              <a:rPr lang="ru-RU" sz="3300" dirty="0">
                <a:latin typeface="Arial Black" pitchFamily="34" charset="0"/>
              </a:rPr>
              <a:t> подходу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9435" y="1492566"/>
            <a:ext cx="10581415" cy="4872954"/>
          </a:xfrm>
        </p:spPr>
        <p:txBody>
          <a:bodyPr>
            <a:normAutofit/>
          </a:bodyPr>
          <a:lstStyle/>
          <a:p>
            <a:pPr>
              <a:spcAft>
                <a:spcPts val="714"/>
              </a:spcAft>
              <a:buFont typeface="Wingdings" pitchFamily="2" charset="2"/>
              <a:buChar char="w"/>
            </a:pPr>
            <a:r>
              <a:rPr lang="ru-RU" b="0" i="1" dirty="0" smtClean="0"/>
              <a:t>Наличие ситуационной значимости контекста</a:t>
            </a:r>
          </a:p>
          <a:p>
            <a:pPr>
              <a:spcAft>
                <a:spcPts val="714"/>
              </a:spcAft>
              <a:buFont typeface="Wingdings" pitchFamily="2" charset="2"/>
              <a:buChar char="w"/>
            </a:pPr>
            <a:r>
              <a:rPr lang="ru-RU" b="0" i="1" dirty="0" smtClean="0"/>
              <a:t>Необходимость перевода условий задачи, сформулированных с помощью обыденной семантики на язык математики (математическое моделирование)</a:t>
            </a:r>
          </a:p>
          <a:p>
            <a:pPr>
              <a:spcAft>
                <a:spcPts val="714"/>
              </a:spcAft>
              <a:buFont typeface="Wingdings" pitchFamily="2" charset="2"/>
              <a:buChar char="w"/>
            </a:pPr>
            <a:r>
              <a:rPr lang="ru-RU" b="0" i="1" dirty="0" smtClean="0"/>
              <a:t>Новизна формулировки задачи, неопределенность</a:t>
            </a:r>
          </a:p>
          <a:p>
            <a:pPr>
              <a:spcAft>
                <a:spcPts val="714"/>
              </a:spcAft>
              <a:buFont typeface="Wingdings" pitchFamily="2" charset="2"/>
              <a:buChar char="w"/>
            </a:pPr>
            <a:endParaRPr lang="ru-RU" b="0" i="1" dirty="0" smtClean="0"/>
          </a:p>
        </p:txBody>
      </p:sp>
      <p:pic>
        <p:nvPicPr>
          <p:cNvPr id="4" name="Рисунок 3" descr="PISA_WebBanner6-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036769" y="6174482"/>
            <a:ext cx="2688850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64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1043" y="197067"/>
            <a:ext cx="10946566" cy="968390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900" dirty="0">
                <a:latin typeface="Arial Black" pitchFamily="34" charset="0"/>
              </a:rPr>
              <a:t>Из опыта анализа разработки и использования </a:t>
            </a:r>
            <a:r>
              <a:rPr lang="ru-RU" sz="2900" dirty="0" err="1">
                <a:latin typeface="Arial Black" pitchFamily="34" charset="0"/>
              </a:rPr>
              <a:t>компетентностно-ориентированных</a:t>
            </a:r>
            <a:r>
              <a:rPr lang="ru-RU" sz="2900" dirty="0">
                <a:latin typeface="Arial Black" pitchFamily="34" charset="0"/>
              </a:rPr>
              <a:t> заданий по математике (Ларина Г.С.)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9435" y="1492566"/>
            <a:ext cx="10581415" cy="4872954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714"/>
              </a:spcAft>
              <a:buFont typeface="Wingdings" pitchFamily="2" charset="2"/>
              <a:buChar char="w"/>
            </a:pPr>
            <a:r>
              <a:rPr lang="ru-RU" b="0" i="1" dirty="0" smtClean="0"/>
              <a:t>Не любая текстовая задача является </a:t>
            </a:r>
            <a:r>
              <a:rPr lang="ru-RU" b="0" i="1" dirty="0" err="1" smtClean="0"/>
              <a:t>компетентностно-ориентированной</a:t>
            </a:r>
            <a:endParaRPr lang="ru-RU" b="0" i="1" dirty="0" smtClean="0"/>
          </a:p>
          <a:p>
            <a:pPr>
              <a:spcAft>
                <a:spcPts val="714"/>
              </a:spcAft>
              <a:buFont typeface="Wingdings" pitchFamily="2" charset="2"/>
              <a:buChar char="w"/>
            </a:pPr>
            <a:r>
              <a:rPr lang="ru-RU" b="0" i="1" dirty="0" smtClean="0"/>
              <a:t>Большинство разрабатываемых заданий относятся к математическому моделированию и чаще всего не обладают ситуационной значимостью и новизной формулировки</a:t>
            </a:r>
          </a:p>
          <a:p>
            <a:pPr>
              <a:spcAft>
                <a:spcPts val="714"/>
              </a:spcAft>
              <a:buFont typeface="Wingdings" pitchFamily="2" charset="2"/>
              <a:buChar char="w"/>
            </a:pPr>
            <a:r>
              <a:rPr lang="ru-RU" b="0" i="1" dirty="0" smtClean="0"/>
              <a:t>В основном задачи содержат объекты из смежных дисциплин (физики, химии или биологии),а не реальной жизни</a:t>
            </a:r>
          </a:p>
          <a:p>
            <a:pPr>
              <a:spcAft>
                <a:spcPts val="714"/>
              </a:spcAft>
              <a:buFont typeface="Wingdings" pitchFamily="2" charset="2"/>
              <a:buChar char="w"/>
            </a:pPr>
            <a:r>
              <a:rPr lang="ru-RU" b="0" i="1" dirty="0" smtClean="0"/>
              <a:t>В задачах редко используется личный опыт учащихся (например покупки в магазине)</a:t>
            </a:r>
          </a:p>
          <a:p>
            <a:pPr>
              <a:spcAft>
                <a:spcPts val="714"/>
              </a:spcAft>
              <a:buFont typeface="Wingdings" pitchFamily="2" charset="2"/>
              <a:buChar char="w"/>
            </a:pPr>
            <a:endParaRPr lang="ru-RU" b="0" i="1" dirty="0" smtClean="0"/>
          </a:p>
        </p:txBody>
      </p:sp>
      <p:pic>
        <p:nvPicPr>
          <p:cNvPr id="4" name="Рисунок 3" descr="PISA_WebBanner6-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036769" y="6174482"/>
            <a:ext cx="2688850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81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043" y="286909"/>
            <a:ext cx="10692765" cy="1351069"/>
          </a:xfrm>
        </p:spPr>
        <p:txBody>
          <a:bodyPr>
            <a:normAutofit/>
          </a:bodyPr>
          <a:lstStyle/>
          <a:p>
            <a:r>
              <a:rPr lang="ru-RU" dirty="0" smtClean="0"/>
              <a:t>Более широкий контекст математического образования в российской школе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043" y="2214042"/>
            <a:ext cx="10692765" cy="4185816"/>
          </a:xfrm>
        </p:spPr>
        <p:txBody>
          <a:bodyPr/>
          <a:lstStyle/>
          <a:p>
            <a:r>
              <a:rPr lang="ru-RU" dirty="0" smtClean="0"/>
              <a:t>Для того чтобы лучше понимать, что делать дальше (и надо ли вообще что-то делать), надо посмотреть на результаты и других международных исследований качества математического образования: </a:t>
            </a:r>
            <a:r>
              <a:rPr lang="en-US" dirty="0" smtClean="0"/>
              <a:t>TIMSS </a:t>
            </a:r>
            <a:r>
              <a:rPr lang="ru-RU" dirty="0" smtClean="0"/>
              <a:t>и</a:t>
            </a:r>
            <a:r>
              <a:rPr lang="en-US" dirty="0" smtClean="0"/>
              <a:t> TIMSS-Advanced</a:t>
            </a:r>
            <a:r>
              <a:rPr lang="ru-RU" dirty="0" smtClean="0"/>
              <a:t> (повышенный уровень).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71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 txBox="1">
            <a:spLocks/>
          </p:cNvSpPr>
          <p:nvPr/>
        </p:nvSpPr>
        <p:spPr bwMode="auto">
          <a:xfrm>
            <a:off x="792057" y="0"/>
            <a:ext cx="11088793" cy="111446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08823" tIns="54411" rIns="108823" bIns="54411" anchor="b"/>
          <a:lstStyle/>
          <a:p>
            <a:pPr algn="ctr">
              <a:defRPr/>
            </a:pPr>
            <a:r>
              <a:rPr lang="ru-RU" altLang="ru-RU" sz="3600" kern="0" dirty="0">
                <a:solidFill>
                  <a:srgbClr val="3B5A79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ru-RU" altLang="ru-RU" sz="3600" b="1" kern="0" dirty="0">
                <a:solidFill>
                  <a:srgbClr val="3B5A79"/>
                </a:solidFill>
                <a:ea typeface="ＭＳ Ｐゴシック" charset="-128"/>
                <a:cs typeface="ＭＳ Ｐゴシック" charset="-128"/>
              </a:rPr>
              <a:t>Модель оценки функциональной </a:t>
            </a:r>
            <a:r>
              <a:rPr lang="ru-RU" altLang="ru-RU" sz="3600" b="1" kern="0" dirty="0" smtClean="0">
                <a:solidFill>
                  <a:srgbClr val="3B5A79"/>
                </a:solidFill>
                <a:ea typeface="ＭＳ Ｐゴシック" charset="-128"/>
                <a:cs typeface="ＭＳ Ｐゴシック" charset="-128"/>
              </a:rPr>
              <a:t>грамотности </a:t>
            </a:r>
          </a:p>
          <a:p>
            <a:pPr algn="ctr">
              <a:defRPr/>
            </a:pPr>
            <a:r>
              <a:rPr lang="en-US" altLang="ru-RU" sz="3600" b="1" kern="0" dirty="0" smtClean="0">
                <a:solidFill>
                  <a:srgbClr val="3B5A79"/>
                </a:solidFill>
                <a:ea typeface="ＭＳ Ｐゴシック" charset="-128"/>
                <a:cs typeface="ＭＳ Ｐゴシック" charset="-128"/>
              </a:rPr>
              <a:t>PISA</a:t>
            </a:r>
            <a:r>
              <a:rPr lang="ru-RU" altLang="ru-RU" sz="3600" b="1" kern="0" dirty="0">
                <a:solidFill>
                  <a:srgbClr val="3B5A79"/>
                </a:solidFill>
                <a:ea typeface="ＭＳ Ｐゴシック" charset="-128"/>
                <a:cs typeface="ＭＳ Ｐゴシック" charset="-128"/>
              </a:rPr>
              <a:t>-201</a:t>
            </a:r>
            <a:r>
              <a:rPr lang="en-US" altLang="ru-RU" sz="3600" b="1" kern="0" dirty="0">
                <a:solidFill>
                  <a:srgbClr val="3B5A79"/>
                </a:solidFill>
                <a:ea typeface="ＭＳ Ｐゴシック" charset="-128"/>
                <a:cs typeface="ＭＳ Ｐゴシック" charset="-128"/>
              </a:rPr>
              <a:t>8</a:t>
            </a:r>
            <a:endParaRPr lang="ru-RU" sz="3600" b="1" kern="0" dirty="0">
              <a:solidFill>
                <a:srgbClr val="3B5A7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507" name="Овал 4"/>
          <p:cNvSpPr>
            <a:spLocks noChangeArrowheads="1"/>
          </p:cNvSpPr>
          <p:nvPr/>
        </p:nvSpPr>
        <p:spPr bwMode="auto">
          <a:xfrm>
            <a:off x="794121" y="1550627"/>
            <a:ext cx="3929343" cy="97847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108823" tIns="54411" rIns="108823" bIns="54411" anchor="ctr"/>
          <a:lstStyle/>
          <a:p>
            <a:pPr algn="ctr"/>
            <a:r>
              <a:rPr lang="ru-RU" sz="2400" dirty="0"/>
              <a:t>Математическая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</a:rPr>
              <a:t>грамотность</a:t>
            </a:r>
          </a:p>
        </p:txBody>
      </p:sp>
      <p:sp>
        <p:nvSpPr>
          <p:cNvPr id="21508" name="Овал 6"/>
          <p:cNvSpPr>
            <a:spLocks noChangeArrowheads="1"/>
          </p:cNvSpPr>
          <p:nvPr/>
        </p:nvSpPr>
        <p:spPr bwMode="auto">
          <a:xfrm>
            <a:off x="7157388" y="1550627"/>
            <a:ext cx="4723463" cy="97847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108823" tIns="54411" rIns="108823" bIns="54411" anchor="ctr"/>
          <a:lstStyle/>
          <a:p>
            <a:pPr algn="ctr"/>
            <a:r>
              <a:rPr lang="ru-RU" sz="2400" dirty="0"/>
              <a:t>Естественнонаучная </a:t>
            </a:r>
          </a:p>
          <a:p>
            <a:pPr algn="ctr"/>
            <a:r>
              <a:rPr lang="ru-RU" sz="2400" dirty="0"/>
              <a:t>грамотность</a:t>
            </a:r>
          </a:p>
        </p:txBody>
      </p:sp>
      <p:sp>
        <p:nvSpPr>
          <p:cNvPr id="21509" name="Овал 7"/>
          <p:cNvSpPr>
            <a:spLocks noChangeArrowheads="1"/>
          </p:cNvSpPr>
          <p:nvPr/>
        </p:nvSpPr>
        <p:spPr bwMode="auto">
          <a:xfrm>
            <a:off x="4069604" y="5388218"/>
            <a:ext cx="4397565" cy="976811"/>
          </a:xfrm>
          <a:prstGeom prst="ellipse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108823" tIns="54411" rIns="108823" bIns="54411" anchor="ctr"/>
          <a:lstStyle/>
          <a:p>
            <a:pPr algn="ctr"/>
            <a:r>
              <a:rPr lang="ru-RU" sz="2400" dirty="0"/>
              <a:t>Глобальные </a:t>
            </a:r>
          </a:p>
          <a:p>
            <a:pPr algn="ctr"/>
            <a:r>
              <a:rPr lang="ru-RU" sz="2400" dirty="0"/>
              <a:t>компетенции</a:t>
            </a:r>
          </a:p>
        </p:txBody>
      </p:sp>
      <p:sp>
        <p:nvSpPr>
          <p:cNvPr id="9" name="Овал 8"/>
          <p:cNvSpPr/>
          <p:nvPr/>
        </p:nvSpPr>
        <p:spPr bwMode="auto">
          <a:xfrm>
            <a:off x="4069604" y="3205733"/>
            <a:ext cx="4397565" cy="1354931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108823" tIns="54411" rIns="108823" bIns="54411" anchor="ctr"/>
          <a:lstStyle/>
          <a:p>
            <a:pPr algn="ctr">
              <a:defRPr/>
            </a:pPr>
            <a:r>
              <a:rPr lang="ru-RU" sz="3300" dirty="0"/>
              <a:t>Читательская</a:t>
            </a:r>
          </a:p>
          <a:p>
            <a:pPr algn="ctr">
              <a:defRPr/>
            </a:pPr>
            <a:r>
              <a:rPr lang="ru-RU" sz="3300" dirty="0"/>
              <a:t>грамотность</a:t>
            </a:r>
          </a:p>
        </p:txBody>
      </p:sp>
      <p:cxnSp>
        <p:nvCxnSpPr>
          <p:cNvPr id="11" name="Прямая соединительная линия 10"/>
          <p:cNvCxnSpPr>
            <a:endCxn id="21509" idx="6"/>
          </p:cNvCxnSpPr>
          <p:nvPr/>
        </p:nvCxnSpPr>
        <p:spPr bwMode="auto">
          <a:xfrm flipH="1">
            <a:off x="8467169" y="2454467"/>
            <a:ext cx="2151341" cy="342132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3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Прямая соединительная линия 14"/>
          <p:cNvCxnSpPr/>
          <p:nvPr/>
        </p:nvCxnSpPr>
        <p:spPr bwMode="auto">
          <a:xfrm>
            <a:off x="1823381" y="2454467"/>
            <a:ext cx="2339042" cy="3308555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3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Прямая соединительная линия 17"/>
          <p:cNvCxnSpPr>
            <a:stCxn id="21507" idx="6"/>
            <a:endCxn id="21508" idx="2"/>
          </p:cNvCxnSpPr>
          <p:nvPr/>
        </p:nvCxnSpPr>
        <p:spPr bwMode="auto">
          <a:xfrm>
            <a:off x="4723463" y="2039860"/>
            <a:ext cx="2433924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3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Прямая соединительная линия 20"/>
          <p:cNvCxnSpPr/>
          <p:nvPr/>
        </p:nvCxnSpPr>
        <p:spPr bwMode="auto">
          <a:xfrm>
            <a:off x="6128127" y="2078005"/>
            <a:ext cx="0" cy="112772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3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Прямая соединительная линия 31"/>
          <p:cNvCxnSpPr/>
          <p:nvPr/>
        </p:nvCxnSpPr>
        <p:spPr bwMode="auto">
          <a:xfrm flipH="1" flipV="1">
            <a:off x="8467169" y="3882369"/>
            <a:ext cx="841560" cy="527379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3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Прямая соединительная линия 35"/>
          <p:cNvCxnSpPr>
            <a:stCxn id="9" idx="2"/>
          </p:cNvCxnSpPr>
          <p:nvPr/>
        </p:nvCxnSpPr>
        <p:spPr bwMode="auto">
          <a:xfrm flipH="1">
            <a:off x="3228044" y="3882370"/>
            <a:ext cx="841560" cy="452749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3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Прямая соединительная линия 41"/>
          <p:cNvCxnSpPr>
            <a:endCxn id="9" idx="1"/>
          </p:cNvCxnSpPr>
          <p:nvPr/>
        </p:nvCxnSpPr>
        <p:spPr bwMode="auto">
          <a:xfrm>
            <a:off x="3413683" y="2454466"/>
            <a:ext cx="1299468" cy="95027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Прямая соединительная линия 45"/>
          <p:cNvCxnSpPr>
            <a:endCxn id="9" idx="7"/>
          </p:cNvCxnSpPr>
          <p:nvPr/>
        </p:nvCxnSpPr>
        <p:spPr bwMode="auto">
          <a:xfrm flipH="1">
            <a:off x="7821560" y="2529096"/>
            <a:ext cx="1381974" cy="87564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Прямая соединительная линия 48"/>
          <p:cNvCxnSpPr>
            <a:stCxn id="9" idx="4"/>
            <a:endCxn id="21509" idx="0"/>
          </p:cNvCxnSpPr>
          <p:nvPr/>
        </p:nvCxnSpPr>
        <p:spPr bwMode="auto">
          <a:xfrm>
            <a:off x="6268387" y="4560664"/>
            <a:ext cx="0" cy="82755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520" name="TextBox 55"/>
          <p:cNvSpPr txBox="1">
            <a:spLocks noChangeArrowheads="1"/>
          </p:cNvSpPr>
          <p:nvPr/>
        </p:nvSpPr>
        <p:spPr bwMode="auto">
          <a:xfrm>
            <a:off x="2572123" y="4109572"/>
            <a:ext cx="936442" cy="479217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lIns="108823" tIns="54411" rIns="108823" bIns="54411">
            <a:spAutoFit/>
          </a:bodyPr>
          <a:lstStyle/>
          <a:p>
            <a:pPr algn="ctr"/>
            <a:r>
              <a:rPr lang="ru-RU" sz="2400" dirty="0"/>
              <a:t>4%</a:t>
            </a:r>
          </a:p>
        </p:txBody>
      </p:sp>
      <p:sp>
        <p:nvSpPr>
          <p:cNvPr id="21521" name="TextBox 56"/>
          <p:cNvSpPr txBox="1">
            <a:spLocks noChangeArrowheads="1"/>
          </p:cNvSpPr>
          <p:nvPr/>
        </p:nvSpPr>
        <p:spPr bwMode="auto">
          <a:xfrm>
            <a:off x="5659906" y="1852459"/>
            <a:ext cx="936442" cy="479217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lIns="108823" tIns="54411" rIns="108823" bIns="54411">
            <a:spAutoFit/>
          </a:bodyPr>
          <a:lstStyle/>
          <a:p>
            <a:pPr algn="ctr"/>
            <a:r>
              <a:rPr lang="ru-RU" sz="2400" dirty="0"/>
              <a:t>4%</a:t>
            </a:r>
          </a:p>
        </p:txBody>
      </p:sp>
      <p:sp>
        <p:nvSpPr>
          <p:cNvPr id="21522" name="TextBox 57"/>
          <p:cNvSpPr txBox="1">
            <a:spLocks noChangeArrowheads="1"/>
          </p:cNvSpPr>
          <p:nvPr/>
        </p:nvSpPr>
        <p:spPr bwMode="auto">
          <a:xfrm>
            <a:off x="8840508" y="4258830"/>
            <a:ext cx="936442" cy="479217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lIns="108823" tIns="54411" rIns="108823" bIns="54411">
            <a:spAutoFit/>
          </a:bodyPr>
          <a:lstStyle/>
          <a:p>
            <a:pPr algn="ctr"/>
            <a:r>
              <a:rPr lang="ru-RU" sz="2400" dirty="0"/>
              <a:t>4%</a:t>
            </a:r>
          </a:p>
        </p:txBody>
      </p:sp>
      <p:sp>
        <p:nvSpPr>
          <p:cNvPr id="21523" name="TextBox 58"/>
          <p:cNvSpPr txBox="1">
            <a:spLocks noChangeArrowheads="1"/>
          </p:cNvSpPr>
          <p:nvPr/>
        </p:nvSpPr>
        <p:spPr bwMode="auto">
          <a:xfrm>
            <a:off x="3601383" y="2680012"/>
            <a:ext cx="1216962" cy="479217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lIns="108823" tIns="54411" rIns="108823" bIns="54411">
            <a:spAutoFit/>
          </a:bodyPr>
          <a:lstStyle/>
          <a:p>
            <a:pPr algn="ctr"/>
            <a:r>
              <a:rPr lang="ru-RU" sz="2400" dirty="0"/>
              <a:t>33%</a:t>
            </a:r>
          </a:p>
        </p:txBody>
      </p:sp>
      <p:sp>
        <p:nvSpPr>
          <p:cNvPr id="21524" name="TextBox 59"/>
          <p:cNvSpPr txBox="1">
            <a:spLocks noChangeArrowheads="1"/>
          </p:cNvSpPr>
          <p:nvPr/>
        </p:nvSpPr>
        <p:spPr bwMode="auto">
          <a:xfrm>
            <a:off x="7906129" y="2754641"/>
            <a:ext cx="1214899" cy="479217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lIns="108823" tIns="54411" rIns="108823" bIns="54411">
            <a:spAutoFit/>
          </a:bodyPr>
          <a:lstStyle/>
          <a:p>
            <a:pPr algn="ctr"/>
            <a:r>
              <a:rPr lang="ru-RU" sz="2400" dirty="0"/>
              <a:t>33%</a:t>
            </a:r>
          </a:p>
        </p:txBody>
      </p:sp>
      <p:sp>
        <p:nvSpPr>
          <p:cNvPr id="21525" name="TextBox 60"/>
          <p:cNvSpPr txBox="1">
            <a:spLocks noChangeArrowheads="1"/>
          </p:cNvSpPr>
          <p:nvPr/>
        </p:nvSpPr>
        <p:spPr bwMode="auto">
          <a:xfrm>
            <a:off x="5659906" y="4786209"/>
            <a:ext cx="1216962" cy="479217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lIns="108823" tIns="54411" rIns="108823" bIns="54411">
            <a:spAutoFit/>
          </a:bodyPr>
          <a:lstStyle/>
          <a:p>
            <a:pPr algn="ctr"/>
            <a:r>
              <a:rPr lang="ru-RU" sz="2400" dirty="0"/>
              <a:t>22%</a:t>
            </a:r>
          </a:p>
        </p:txBody>
      </p:sp>
      <p:sp>
        <p:nvSpPr>
          <p:cNvPr id="21526" name="Овал 21"/>
          <p:cNvSpPr>
            <a:spLocks noChangeArrowheads="1"/>
          </p:cNvSpPr>
          <p:nvPr/>
        </p:nvSpPr>
        <p:spPr bwMode="auto">
          <a:xfrm>
            <a:off x="792057" y="5333489"/>
            <a:ext cx="2772198" cy="875647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108823" tIns="54411" rIns="108823" bIns="54411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" pitchFamily="18" charset="0"/>
              </a:rPr>
              <a:t>Финансовая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Times" pitchFamily="18" charset="0"/>
              </a:rPr>
              <a:t> грамотность</a:t>
            </a:r>
          </a:p>
        </p:txBody>
      </p:sp>
      <p:pic>
        <p:nvPicPr>
          <p:cNvPr id="23" name="Рисунок 22" descr="PISA_WebBanner6-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8964761" y="6102474"/>
            <a:ext cx="2688850" cy="828000"/>
          </a:xfrm>
          <a:prstGeom prst="rect">
            <a:avLst/>
          </a:prstGeom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23801" y="6390506"/>
            <a:ext cx="1762463" cy="54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89368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TIMSS-2015, </a:t>
            </a:r>
            <a:r>
              <a:rPr lang="ru-RU" dirty="0" smtClean="0"/>
              <a:t>8 класс</a:t>
            </a:r>
            <a:r>
              <a:rPr lang="en-US" dirty="0" smtClean="0"/>
              <a:t>,</a:t>
            </a:r>
            <a:r>
              <a:rPr lang="ru-RU" dirty="0" smtClean="0"/>
              <a:t> математика</a:t>
            </a:r>
            <a:endParaRPr lang="ru-RU" dirty="0"/>
          </a:p>
        </p:txBody>
      </p:sp>
      <p:pic>
        <p:nvPicPr>
          <p:cNvPr id="4" name="Содержимое 3" descr="G8_M_Overview_Chap_1_RUS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825" y="1349946"/>
            <a:ext cx="5958620" cy="5760000"/>
          </a:xfrm>
        </p:spPr>
      </p:pic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0908977" y="125811"/>
            <a:ext cx="841325" cy="864095"/>
            <a:chOff x="8845" y="281"/>
            <a:chExt cx="816" cy="685"/>
          </a:xfrm>
        </p:grpSpPr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8845" y="281"/>
              <a:ext cx="816" cy="685"/>
            </a:xfrm>
            <a:custGeom>
              <a:avLst/>
              <a:gdLst/>
              <a:ahLst/>
              <a:cxnLst>
                <a:cxn ang="0">
                  <a:pos x="0" y="684"/>
                </a:cxn>
                <a:cxn ang="0">
                  <a:pos x="816" y="684"/>
                </a:cxn>
                <a:cxn ang="0">
                  <a:pos x="816" y="0"/>
                </a:cxn>
                <a:cxn ang="0">
                  <a:pos x="0" y="0"/>
                </a:cxn>
                <a:cxn ang="0">
                  <a:pos x="0" y="684"/>
                </a:cxn>
              </a:cxnLst>
              <a:rect l="0" t="0" r="r" b="b"/>
              <a:pathLst>
                <a:path w="816" h="685">
                  <a:moveTo>
                    <a:pt x="0" y="684"/>
                  </a:moveTo>
                  <a:lnTo>
                    <a:pt x="816" y="684"/>
                  </a:lnTo>
                  <a:lnTo>
                    <a:pt x="816" y="0"/>
                  </a:lnTo>
                  <a:lnTo>
                    <a:pt x="0" y="0"/>
                  </a:lnTo>
                  <a:lnTo>
                    <a:pt x="0" y="68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8887" y="336"/>
              <a:ext cx="727" cy="154"/>
              <a:chOff x="8887" y="336"/>
              <a:chExt cx="727" cy="154"/>
            </a:xfrm>
          </p:grpSpPr>
          <p:sp>
            <p:nvSpPr>
              <p:cNvPr id="44" name="Freeform 12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89" y="20"/>
                  </a:cxn>
                  <a:cxn ang="0">
                    <a:pos x="53" y="20"/>
                  </a:cxn>
                  <a:cxn ang="0">
                    <a:pos x="53" y="29"/>
                  </a:cxn>
                  <a:cxn ang="0">
                    <a:pos x="53" y="39"/>
                  </a:cxn>
                  <a:cxn ang="0">
                    <a:pos x="53" y="118"/>
                  </a:cxn>
                  <a:cxn ang="0">
                    <a:pos x="53" y="126"/>
                  </a:cxn>
                  <a:cxn ang="0">
                    <a:pos x="52" y="131"/>
                  </a:cxn>
                  <a:cxn ang="0">
                    <a:pos x="52" y="135"/>
                  </a:cxn>
                  <a:cxn ang="0">
                    <a:pos x="51" y="137"/>
                  </a:cxn>
                  <a:cxn ang="0">
                    <a:pos x="27" y="146"/>
                  </a:cxn>
                  <a:cxn ang="0">
                    <a:pos x="27" y="149"/>
                  </a:cxn>
                  <a:cxn ang="0">
                    <a:pos x="48" y="148"/>
                  </a:cxn>
                  <a:cxn ang="0">
                    <a:pos x="67" y="148"/>
                  </a:cxn>
                  <a:cxn ang="0">
                    <a:pos x="111" y="148"/>
                  </a:cxn>
                  <a:cxn ang="0">
                    <a:pos x="114" y="146"/>
                  </a:cxn>
                  <a:cxn ang="0">
                    <a:pos x="92" y="138"/>
                  </a:cxn>
                  <a:cxn ang="0">
                    <a:pos x="90" y="137"/>
                  </a:cxn>
                  <a:cxn ang="0">
                    <a:pos x="89" y="131"/>
                  </a:cxn>
                  <a:cxn ang="0">
                    <a:pos x="88" y="118"/>
                  </a:cxn>
                  <a:cxn ang="0">
                    <a:pos x="88" y="39"/>
                  </a:cxn>
                  <a:cxn ang="0">
                    <a:pos x="88" y="29"/>
                  </a:cxn>
                  <a:cxn ang="0">
                    <a:pos x="89" y="20"/>
                  </a:cxn>
                </a:cxnLst>
                <a:rect l="0" t="0" r="r" b="b"/>
                <a:pathLst>
                  <a:path w="727" h="154">
                    <a:moveTo>
                      <a:pt x="89" y="20"/>
                    </a:moveTo>
                    <a:lnTo>
                      <a:pt x="53" y="20"/>
                    </a:lnTo>
                    <a:lnTo>
                      <a:pt x="53" y="29"/>
                    </a:lnTo>
                    <a:lnTo>
                      <a:pt x="53" y="39"/>
                    </a:lnTo>
                    <a:lnTo>
                      <a:pt x="53" y="118"/>
                    </a:lnTo>
                    <a:lnTo>
                      <a:pt x="53" y="126"/>
                    </a:lnTo>
                    <a:lnTo>
                      <a:pt x="52" y="131"/>
                    </a:lnTo>
                    <a:lnTo>
                      <a:pt x="52" y="135"/>
                    </a:lnTo>
                    <a:lnTo>
                      <a:pt x="51" y="137"/>
                    </a:lnTo>
                    <a:lnTo>
                      <a:pt x="27" y="146"/>
                    </a:lnTo>
                    <a:lnTo>
                      <a:pt x="27" y="149"/>
                    </a:lnTo>
                    <a:lnTo>
                      <a:pt x="48" y="148"/>
                    </a:lnTo>
                    <a:lnTo>
                      <a:pt x="67" y="148"/>
                    </a:lnTo>
                    <a:lnTo>
                      <a:pt x="111" y="148"/>
                    </a:lnTo>
                    <a:lnTo>
                      <a:pt x="114" y="146"/>
                    </a:lnTo>
                    <a:lnTo>
                      <a:pt x="92" y="138"/>
                    </a:lnTo>
                    <a:lnTo>
                      <a:pt x="90" y="137"/>
                    </a:lnTo>
                    <a:lnTo>
                      <a:pt x="89" y="131"/>
                    </a:lnTo>
                    <a:lnTo>
                      <a:pt x="88" y="118"/>
                    </a:lnTo>
                    <a:lnTo>
                      <a:pt x="88" y="39"/>
                    </a:lnTo>
                    <a:lnTo>
                      <a:pt x="88" y="29"/>
                    </a:lnTo>
                    <a:lnTo>
                      <a:pt x="89" y="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13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111" y="148"/>
                  </a:cxn>
                  <a:cxn ang="0">
                    <a:pos x="67" y="148"/>
                  </a:cxn>
                  <a:cxn ang="0">
                    <a:pos x="87" y="148"/>
                  </a:cxn>
                  <a:cxn ang="0">
                    <a:pos x="107" y="149"/>
                  </a:cxn>
                  <a:cxn ang="0">
                    <a:pos x="111" y="148"/>
                  </a:cxn>
                </a:cxnLst>
                <a:rect l="0" t="0" r="r" b="b"/>
                <a:pathLst>
                  <a:path w="727" h="154">
                    <a:moveTo>
                      <a:pt x="111" y="148"/>
                    </a:moveTo>
                    <a:lnTo>
                      <a:pt x="67" y="148"/>
                    </a:lnTo>
                    <a:lnTo>
                      <a:pt x="87" y="148"/>
                    </a:lnTo>
                    <a:lnTo>
                      <a:pt x="107" y="149"/>
                    </a:lnTo>
                    <a:lnTo>
                      <a:pt x="111" y="1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14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0" y="45"/>
                  </a:cxn>
                  <a:cxn ang="0">
                    <a:pos x="3" y="45"/>
                  </a:cxn>
                  <a:cxn ang="0">
                    <a:pos x="10" y="27"/>
                  </a:cxn>
                  <a:cxn ang="0">
                    <a:pos x="12" y="20"/>
                  </a:cxn>
                  <a:cxn ang="0">
                    <a:pos x="142" y="20"/>
                  </a:cxn>
                  <a:cxn ang="0">
                    <a:pos x="142" y="5"/>
                  </a:cxn>
                  <a:cxn ang="0">
                    <a:pos x="82" y="5"/>
                  </a:cxn>
                  <a:cxn ang="0">
                    <a:pos x="59" y="5"/>
                  </a:cxn>
                  <a:cxn ang="0">
                    <a:pos x="38" y="4"/>
                  </a:cxn>
                  <a:cxn ang="0">
                    <a:pos x="1" y="3"/>
                  </a:cxn>
                </a:cxnLst>
                <a:rect l="0" t="0" r="r" b="b"/>
                <a:pathLst>
                  <a:path w="727" h="154">
                    <a:moveTo>
                      <a:pt x="1" y="3"/>
                    </a:moveTo>
                    <a:lnTo>
                      <a:pt x="0" y="45"/>
                    </a:lnTo>
                    <a:lnTo>
                      <a:pt x="3" y="45"/>
                    </a:lnTo>
                    <a:lnTo>
                      <a:pt x="10" y="27"/>
                    </a:lnTo>
                    <a:lnTo>
                      <a:pt x="12" y="20"/>
                    </a:lnTo>
                    <a:lnTo>
                      <a:pt x="142" y="20"/>
                    </a:lnTo>
                    <a:lnTo>
                      <a:pt x="142" y="5"/>
                    </a:lnTo>
                    <a:lnTo>
                      <a:pt x="82" y="5"/>
                    </a:lnTo>
                    <a:lnTo>
                      <a:pt x="59" y="5"/>
                    </a:lnTo>
                    <a:lnTo>
                      <a:pt x="38" y="4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15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142" y="20"/>
                  </a:cxn>
                  <a:cxn ang="0">
                    <a:pos x="129" y="20"/>
                  </a:cxn>
                  <a:cxn ang="0">
                    <a:pos x="132" y="27"/>
                  </a:cxn>
                  <a:cxn ang="0">
                    <a:pos x="138" y="45"/>
                  </a:cxn>
                  <a:cxn ang="0">
                    <a:pos x="142" y="45"/>
                  </a:cxn>
                  <a:cxn ang="0">
                    <a:pos x="142" y="20"/>
                  </a:cxn>
                </a:cxnLst>
                <a:rect l="0" t="0" r="r" b="b"/>
                <a:pathLst>
                  <a:path w="727" h="154">
                    <a:moveTo>
                      <a:pt x="142" y="20"/>
                    </a:moveTo>
                    <a:lnTo>
                      <a:pt x="129" y="20"/>
                    </a:lnTo>
                    <a:lnTo>
                      <a:pt x="132" y="27"/>
                    </a:lnTo>
                    <a:lnTo>
                      <a:pt x="138" y="45"/>
                    </a:lnTo>
                    <a:lnTo>
                      <a:pt x="142" y="45"/>
                    </a:lnTo>
                    <a:lnTo>
                      <a:pt x="142" y="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16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142" y="3"/>
                  </a:cxn>
                  <a:cxn ang="0">
                    <a:pos x="102" y="5"/>
                  </a:cxn>
                  <a:cxn ang="0">
                    <a:pos x="82" y="5"/>
                  </a:cxn>
                  <a:cxn ang="0">
                    <a:pos x="142" y="5"/>
                  </a:cxn>
                  <a:cxn ang="0">
                    <a:pos x="142" y="3"/>
                  </a:cxn>
                </a:cxnLst>
                <a:rect l="0" t="0" r="r" b="b"/>
                <a:pathLst>
                  <a:path w="727" h="154">
                    <a:moveTo>
                      <a:pt x="142" y="3"/>
                    </a:moveTo>
                    <a:lnTo>
                      <a:pt x="102" y="5"/>
                    </a:lnTo>
                    <a:lnTo>
                      <a:pt x="82" y="5"/>
                    </a:lnTo>
                    <a:lnTo>
                      <a:pt x="142" y="5"/>
                    </a:lnTo>
                    <a:lnTo>
                      <a:pt x="142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17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152" y="3"/>
                  </a:cxn>
                  <a:cxn ang="0">
                    <a:pos x="150" y="6"/>
                  </a:cxn>
                  <a:cxn ang="0">
                    <a:pos x="174" y="16"/>
                  </a:cxn>
                  <a:cxn ang="0">
                    <a:pos x="174" y="136"/>
                  </a:cxn>
                  <a:cxn ang="0">
                    <a:pos x="150" y="146"/>
                  </a:cxn>
                  <a:cxn ang="0">
                    <a:pos x="150" y="149"/>
                  </a:cxn>
                  <a:cxn ang="0">
                    <a:pos x="170" y="148"/>
                  </a:cxn>
                  <a:cxn ang="0">
                    <a:pos x="190" y="148"/>
                  </a:cxn>
                  <a:cxn ang="0">
                    <a:pos x="231" y="148"/>
                  </a:cxn>
                  <a:cxn ang="0">
                    <a:pos x="232" y="146"/>
                  </a:cxn>
                  <a:cxn ang="0">
                    <a:pos x="216" y="139"/>
                  </a:cxn>
                  <a:cxn ang="0">
                    <a:pos x="211" y="137"/>
                  </a:cxn>
                  <a:cxn ang="0">
                    <a:pos x="209" y="122"/>
                  </a:cxn>
                  <a:cxn ang="0">
                    <a:pos x="208" y="110"/>
                  </a:cxn>
                  <a:cxn ang="0">
                    <a:pos x="208" y="16"/>
                  </a:cxn>
                  <a:cxn ang="0">
                    <a:pos x="232" y="6"/>
                  </a:cxn>
                  <a:cxn ang="0">
                    <a:pos x="232" y="5"/>
                  </a:cxn>
                  <a:cxn ang="0">
                    <a:pos x="192" y="5"/>
                  </a:cxn>
                  <a:cxn ang="0">
                    <a:pos x="172" y="4"/>
                  </a:cxn>
                  <a:cxn ang="0">
                    <a:pos x="152" y="3"/>
                  </a:cxn>
                </a:cxnLst>
                <a:rect l="0" t="0" r="r" b="b"/>
                <a:pathLst>
                  <a:path w="727" h="154">
                    <a:moveTo>
                      <a:pt x="152" y="3"/>
                    </a:moveTo>
                    <a:lnTo>
                      <a:pt x="150" y="6"/>
                    </a:lnTo>
                    <a:lnTo>
                      <a:pt x="174" y="16"/>
                    </a:lnTo>
                    <a:lnTo>
                      <a:pt x="174" y="136"/>
                    </a:lnTo>
                    <a:lnTo>
                      <a:pt x="150" y="146"/>
                    </a:lnTo>
                    <a:lnTo>
                      <a:pt x="150" y="149"/>
                    </a:lnTo>
                    <a:lnTo>
                      <a:pt x="170" y="148"/>
                    </a:lnTo>
                    <a:lnTo>
                      <a:pt x="190" y="148"/>
                    </a:lnTo>
                    <a:lnTo>
                      <a:pt x="231" y="148"/>
                    </a:lnTo>
                    <a:lnTo>
                      <a:pt x="232" y="146"/>
                    </a:lnTo>
                    <a:lnTo>
                      <a:pt x="216" y="139"/>
                    </a:lnTo>
                    <a:lnTo>
                      <a:pt x="211" y="137"/>
                    </a:lnTo>
                    <a:lnTo>
                      <a:pt x="209" y="122"/>
                    </a:lnTo>
                    <a:lnTo>
                      <a:pt x="208" y="110"/>
                    </a:lnTo>
                    <a:lnTo>
                      <a:pt x="208" y="16"/>
                    </a:lnTo>
                    <a:lnTo>
                      <a:pt x="232" y="6"/>
                    </a:lnTo>
                    <a:lnTo>
                      <a:pt x="232" y="5"/>
                    </a:lnTo>
                    <a:lnTo>
                      <a:pt x="192" y="5"/>
                    </a:lnTo>
                    <a:lnTo>
                      <a:pt x="172" y="4"/>
                    </a:lnTo>
                    <a:lnTo>
                      <a:pt x="152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18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231" y="148"/>
                  </a:cxn>
                  <a:cxn ang="0">
                    <a:pos x="190" y="148"/>
                  </a:cxn>
                  <a:cxn ang="0">
                    <a:pos x="210" y="148"/>
                  </a:cxn>
                  <a:cxn ang="0">
                    <a:pos x="230" y="149"/>
                  </a:cxn>
                  <a:cxn ang="0">
                    <a:pos x="231" y="148"/>
                  </a:cxn>
                </a:cxnLst>
                <a:rect l="0" t="0" r="r" b="b"/>
                <a:pathLst>
                  <a:path w="727" h="154">
                    <a:moveTo>
                      <a:pt x="231" y="148"/>
                    </a:moveTo>
                    <a:lnTo>
                      <a:pt x="190" y="148"/>
                    </a:lnTo>
                    <a:lnTo>
                      <a:pt x="210" y="148"/>
                    </a:lnTo>
                    <a:lnTo>
                      <a:pt x="230" y="149"/>
                    </a:lnTo>
                    <a:lnTo>
                      <a:pt x="231" y="1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19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232" y="3"/>
                  </a:cxn>
                  <a:cxn ang="0">
                    <a:pos x="212" y="4"/>
                  </a:cxn>
                  <a:cxn ang="0">
                    <a:pos x="192" y="5"/>
                  </a:cxn>
                  <a:cxn ang="0">
                    <a:pos x="232" y="5"/>
                  </a:cxn>
                  <a:cxn ang="0">
                    <a:pos x="232" y="3"/>
                  </a:cxn>
                </a:cxnLst>
                <a:rect l="0" t="0" r="r" b="b"/>
                <a:pathLst>
                  <a:path w="727" h="154">
                    <a:moveTo>
                      <a:pt x="232" y="3"/>
                    </a:moveTo>
                    <a:lnTo>
                      <a:pt x="212" y="4"/>
                    </a:lnTo>
                    <a:lnTo>
                      <a:pt x="192" y="5"/>
                    </a:lnTo>
                    <a:lnTo>
                      <a:pt x="232" y="5"/>
                    </a:lnTo>
                    <a:lnTo>
                      <a:pt x="232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20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248" y="3"/>
                  </a:cxn>
                  <a:cxn ang="0">
                    <a:pos x="248" y="6"/>
                  </a:cxn>
                  <a:cxn ang="0">
                    <a:pos x="271" y="16"/>
                  </a:cxn>
                  <a:cxn ang="0">
                    <a:pos x="271" y="17"/>
                  </a:cxn>
                  <a:cxn ang="0">
                    <a:pos x="272" y="26"/>
                  </a:cxn>
                  <a:cxn ang="0">
                    <a:pos x="271" y="33"/>
                  </a:cxn>
                  <a:cxn ang="0">
                    <a:pos x="270" y="48"/>
                  </a:cxn>
                  <a:cxn ang="0">
                    <a:pos x="268" y="68"/>
                  </a:cxn>
                  <a:cxn ang="0">
                    <a:pos x="264" y="92"/>
                  </a:cxn>
                  <a:cxn ang="0">
                    <a:pos x="260" y="120"/>
                  </a:cxn>
                  <a:cxn ang="0">
                    <a:pos x="258" y="136"/>
                  </a:cxn>
                  <a:cxn ang="0">
                    <a:pos x="257" y="138"/>
                  </a:cxn>
                  <a:cxn ang="0">
                    <a:pos x="253" y="140"/>
                  </a:cxn>
                  <a:cxn ang="0">
                    <a:pos x="238" y="146"/>
                  </a:cxn>
                  <a:cxn ang="0">
                    <a:pos x="238" y="149"/>
                  </a:cxn>
                  <a:cxn ang="0">
                    <a:pos x="257" y="148"/>
                  </a:cxn>
                  <a:cxn ang="0">
                    <a:pos x="300" y="148"/>
                  </a:cxn>
                  <a:cxn ang="0">
                    <a:pos x="300" y="146"/>
                  </a:cxn>
                  <a:cxn ang="0">
                    <a:pos x="284" y="140"/>
                  </a:cxn>
                  <a:cxn ang="0">
                    <a:pos x="280" y="138"/>
                  </a:cxn>
                  <a:cxn ang="0">
                    <a:pos x="278" y="137"/>
                  </a:cxn>
                  <a:cxn ang="0">
                    <a:pos x="278" y="129"/>
                  </a:cxn>
                  <a:cxn ang="0">
                    <a:pos x="279" y="118"/>
                  </a:cxn>
                  <a:cxn ang="0">
                    <a:pos x="281" y="98"/>
                  </a:cxn>
                  <a:cxn ang="0">
                    <a:pos x="283" y="75"/>
                  </a:cxn>
                  <a:cxn ang="0">
                    <a:pos x="286" y="52"/>
                  </a:cxn>
                  <a:cxn ang="0">
                    <a:pos x="288" y="43"/>
                  </a:cxn>
                  <a:cxn ang="0">
                    <a:pos x="327" y="43"/>
                  </a:cxn>
                  <a:cxn ang="0">
                    <a:pos x="322" y="34"/>
                  </a:cxn>
                  <a:cxn ang="0">
                    <a:pos x="312" y="12"/>
                  </a:cxn>
                  <a:cxn ang="0">
                    <a:pos x="303" y="5"/>
                  </a:cxn>
                  <a:cxn ang="0">
                    <a:pos x="276" y="5"/>
                  </a:cxn>
                  <a:cxn ang="0">
                    <a:pos x="248" y="3"/>
                  </a:cxn>
                </a:cxnLst>
                <a:rect l="0" t="0" r="r" b="b"/>
                <a:pathLst>
                  <a:path w="727" h="154">
                    <a:moveTo>
                      <a:pt x="248" y="3"/>
                    </a:moveTo>
                    <a:lnTo>
                      <a:pt x="248" y="6"/>
                    </a:lnTo>
                    <a:lnTo>
                      <a:pt x="271" y="16"/>
                    </a:lnTo>
                    <a:lnTo>
                      <a:pt x="271" y="17"/>
                    </a:lnTo>
                    <a:lnTo>
                      <a:pt x="272" y="26"/>
                    </a:lnTo>
                    <a:lnTo>
                      <a:pt x="271" y="33"/>
                    </a:lnTo>
                    <a:lnTo>
                      <a:pt x="270" y="48"/>
                    </a:lnTo>
                    <a:lnTo>
                      <a:pt x="268" y="68"/>
                    </a:lnTo>
                    <a:lnTo>
                      <a:pt x="264" y="92"/>
                    </a:lnTo>
                    <a:lnTo>
                      <a:pt x="260" y="120"/>
                    </a:lnTo>
                    <a:lnTo>
                      <a:pt x="258" y="136"/>
                    </a:lnTo>
                    <a:lnTo>
                      <a:pt x="257" y="138"/>
                    </a:lnTo>
                    <a:lnTo>
                      <a:pt x="253" y="140"/>
                    </a:lnTo>
                    <a:lnTo>
                      <a:pt x="238" y="146"/>
                    </a:lnTo>
                    <a:lnTo>
                      <a:pt x="238" y="149"/>
                    </a:lnTo>
                    <a:lnTo>
                      <a:pt x="257" y="148"/>
                    </a:lnTo>
                    <a:lnTo>
                      <a:pt x="300" y="148"/>
                    </a:lnTo>
                    <a:lnTo>
                      <a:pt x="300" y="146"/>
                    </a:lnTo>
                    <a:lnTo>
                      <a:pt x="284" y="140"/>
                    </a:lnTo>
                    <a:lnTo>
                      <a:pt x="280" y="138"/>
                    </a:lnTo>
                    <a:lnTo>
                      <a:pt x="278" y="137"/>
                    </a:lnTo>
                    <a:lnTo>
                      <a:pt x="278" y="129"/>
                    </a:lnTo>
                    <a:lnTo>
                      <a:pt x="279" y="118"/>
                    </a:lnTo>
                    <a:lnTo>
                      <a:pt x="281" y="98"/>
                    </a:lnTo>
                    <a:lnTo>
                      <a:pt x="283" y="75"/>
                    </a:lnTo>
                    <a:lnTo>
                      <a:pt x="286" y="52"/>
                    </a:lnTo>
                    <a:lnTo>
                      <a:pt x="288" y="43"/>
                    </a:lnTo>
                    <a:lnTo>
                      <a:pt x="327" y="43"/>
                    </a:lnTo>
                    <a:lnTo>
                      <a:pt x="322" y="34"/>
                    </a:lnTo>
                    <a:lnTo>
                      <a:pt x="312" y="12"/>
                    </a:lnTo>
                    <a:lnTo>
                      <a:pt x="303" y="5"/>
                    </a:lnTo>
                    <a:lnTo>
                      <a:pt x="276" y="5"/>
                    </a:lnTo>
                    <a:lnTo>
                      <a:pt x="248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21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300" y="148"/>
                  </a:cxn>
                  <a:cxn ang="0">
                    <a:pos x="279" y="148"/>
                  </a:cxn>
                  <a:cxn ang="0">
                    <a:pos x="300" y="149"/>
                  </a:cxn>
                  <a:cxn ang="0">
                    <a:pos x="300" y="148"/>
                  </a:cxn>
                </a:cxnLst>
                <a:rect l="0" t="0" r="r" b="b"/>
                <a:pathLst>
                  <a:path w="727" h="154">
                    <a:moveTo>
                      <a:pt x="300" y="148"/>
                    </a:moveTo>
                    <a:lnTo>
                      <a:pt x="279" y="148"/>
                    </a:lnTo>
                    <a:lnTo>
                      <a:pt x="300" y="149"/>
                    </a:lnTo>
                    <a:lnTo>
                      <a:pt x="300" y="1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22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327" y="43"/>
                  </a:cxn>
                  <a:cxn ang="0">
                    <a:pos x="288" y="43"/>
                  </a:cxn>
                  <a:cxn ang="0">
                    <a:pos x="296" y="62"/>
                  </a:cxn>
                  <a:cxn ang="0">
                    <a:pos x="304" y="80"/>
                  </a:cxn>
                  <a:cxn ang="0">
                    <a:pos x="312" y="98"/>
                  </a:cxn>
                  <a:cxn ang="0">
                    <a:pos x="320" y="116"/>
                  </a:cxn>
                  <a:cxn ang="0">
                    <a:pos x="328" y="135"/>
                  </a:cxn>
                  <a:cxn ang="0">
                    <a:pos x="344" y="149"/>
                  </a:cxn>
                  <a:cxn ang="0">
                    <a:pos x="351" y="131"/>
                  </a:cxn>
                  <a:cxn ang="0">
                    <a:pos x="359" y="112"/>
                  </a:cxn>
                  <a:cxn ang="0">
                    <a:pos x="367" y="94"/>
                  </a:cxn>
                  <a:cxn ang="0">
                    <a:pos x="375" y="77"/>
                  </a:cxn>
                  <a:cxn ang="0">
                    <a:pos x="357" y="77"/>
                  </a:cxn>
                  <a:cxn ang="0">
                    <a:pos x="345" y="69"/>
                  </a:cxn>
                  <a:cxn ang="0">
                    <a:pos x="333" y="54"/>
                  </a:cxn>
                  <a:cxn ang="0">
                    <a:pos x="327" y="43"/>
                  </a:cxn>
                </a:cxnLst>
                <a:rect l="0" t="0" r="r" b="b"/>
                <a:pathLst>
                  <a:path w="727" h="154">
                    <a:moveTo>
                      <a:pt x="327" y="43"/>
                    </a:moveTo>
                    <a:lnTo>
                      <a:pt x="288" y="43"/>
                    </a:lnTo>
                    <a:lnTo>
                      <a:pt x="296" y="62"/>
                    </a:lnTo>
                    <a:lnTo>
                      <a:pt x="304" y="80"/>
                    </a:lnTo>
                    <a:lnTo>
                      <a:pt x="312" y="98"/>
                    </a:lnTo>
                    <a:lnTo>
                      <a:pt x="320" y="116"/>
                    </a:lnTo>
                    <a:lnTo>
                      <a:pt x="328" y="135"/>
                    </a:lnTo>
                    <a:lnTo>
                      <a:pt x="344" y="149"/>
                    </a:lnTo>
                    <a:lnTo>
                      <a:pt x="351" y="131"/>
                    </a:lnTo>
                    <a:lnTo>
                      <a:pt x="359" y="112"/>
                    </a:lnTo>
                    <a:lnTo>
                      <a:pt x="367" y="94"/>
                    </a:lnTo>
                    <a:lnTo>
                      <a:pt x="375" y="77"/>
                    </a:lnTo>
                    <a:lnTo>
                      <a:pt x="357" y="77"/>
                    </a:lnTo>
                    <a:lnTo>
                      <a:pt x="345" y="69"/>
                    </a:lnTo>
                    <a:lnTo>
                      <a:pt x="333" y="54"/>
                    </a:lnTo>
                    <a:lnTo>
                      <a:pt x="327" y="4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23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427" y="39"/>
                  </a:cxn>
                  <a:cxn ang="0">
                    <a:pos x="392" y="39"/>
                  </a:cxn>
                  <a:cxn ang="0">
                    <a:pos x="395" y="62"/>
                  </a:cxn>
                  <a:cxn ang="0">
                    <a:pos x="397" y="83"/>
                  </a:cxn>
                  <a:cxn ang="0">
                    <a:pos x="400" y="106"/>
                  </a:cxn>
                  <a:cxn ang="0">
                    <a:pos x="401" y="125"/>
                  </a:cxn>
                  <a:cxn ang="0">
                    <a:pos x="402" y="136"/>
                  </a:cxn>
                  <a:cxn ang="0">
                    <a:pos x="400" y="138"/>
                  </a:cxn>
                  <a:cxn ang="0">
                    <a:pos x="397" y="139"/>
                  </a:cxn>
                  <a:cxn ang="0">
                    <a:pos x="379" y="146"/>
                  </a:cxn>
                  <a:cxn ang="0">
                    <a:pos x="379" y="149"/>
                  </a:cxn>
                  <a:cxn ang="0">
                    <a:pos x="404" y="148"/>
                  </a:cxn>
                  <a:cxn ang="0">
                    <a:pos x="459" y="148"/>
                  </a:cxn>
                  <a:cxn ang="0">
                    <a:pos x="461" y="146"/>
                  </a:cxn>
                  <a:cxn ang="0">
                    <a:pos x="444" y="139"/>
                  </a:cxn>
                  <a:cxn ang="0">
                    <a:pos x="440" y="137"/>
                  </a:cxn>
                  <a:cxn ang="0">
                    <a:pos x="440" y="136"/>
                  </a:cxn>
                  <a:cxn ang="0">
                    <a:pos x="439" y="136"/>
                  </a:cxn>
                  <a:cxn ang="0">
                    <a:pos x="438" y="129"/>
                  </a:cxn>
                  <a:cxn ang="0">
                    <a:pos x="435" y="106"/>
                  </a:cxn>
                  <a:cxn ang="0">
                    <a:pos x="431" y="82"/>
                  </a:cxn>
                  <a:cxn ang="0">
                    <a:pos x="429" y="60"/>
                  </a:cxn>
                  <a:cxn ang="0">
                    <a:pos x="427" y="41"/>
                  </a:cxn>
                  <a:cxn ang="0">
                    <a:pos x="427" y="39"/>
                  </a:cxn>
                </a:cxnLst>
                <a:rect l="0" t="0" r="r" b="b"/>
                <a:pathLst>
                  <a:path w="727" h="154">
                    <a:moveTo>
                      <a:pt x="427" y="39"/>
                    </a:moveTo>
                    <a:lnTo>
                      <a:pt x="392" y="39"/>
                    </a:lnTo>
                    <a:lnTo>
                      <a:pt x="395" y="62"/>
                    </a:lnTo>
                    <a:lnTo>
                      <a:pt x="397" y="83"/>
                    </a:lnTo>
                    <a:lnTo>
                      <a:pt x="400" y="106"/>
                    </a:lnTo>
                    <a:lnTo>
                      <a:pt x="401" y="125"/>
                    </a:lnTo>
                    <a:lnTo>
                      <a:pt x="402" y="136"/>
                    </a:lnTo>
                    <a:lnTo>
                      <a:pt x="400" y="138"/>
                    </a:lnTo>
                    <a:lnTo>
                      <a:pt x="397" y="139"/>
                    </a:lnTo>
                    <a:lnTo>
                      <a:pt x="379" y="146"/>
                    </a:lnTo>
                    <a:lnTo>
                      <a:pt x="379" y="149"/>
                    </a:lnTo>
                    <a:lnTo>
                      <a:pt x="404" y="148"/>
                    </a:lnTo>
                    <a:lnTo>
                      <a:pt x="459" y="148"/>
                    </a:lnTo>
                    <a:lnTo>
                      <a:pt x="461" y="146"/>
                    </a:lnTo>
                    <a:lnTo>
                      <a:pt x="444" y="139"/>
                    </a:lnTo>
                    <a:lnTo>
                      <a:pt x="440" y="137"/>
                    </a:lnTo>
                    <a:lnTo>
                      <a:pt x="440" y="136"/>
                    </a:lnTo>
                    <a:lnTo>
                      <a:pt x="439" y="136"/>
                    </a:lnTo>
                    <a:lnTo>
                      <a:pt x="438" y="129"/>
                    </a:lnTo>
                    <a:lnTo>
                      <a:pt x="435" y="106"/>
                    </a:lnTo>
                    <a:lnTo>
                      <a:pt x="431" y="82"/>
                    </a:lnTo>
                    <a:lnTo>
                      <a:pt x="429" y="60"/>
                    </a:lnTo>
                    <a:lnTo>
                      <a:pt x="427" y="41"/>
                    </a:lnTo>
                    <a:lnTo>
                      <a:pt x="427" y="3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24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459" y="148"/>
                  </a:cxn>
                  <a:cxn ang="0">
                    <a:pos x="417" y="148"/>
                  </a:cxn>
                  <a:cxn ang="0">
                    <a:pos x="437" y="148"/>
                  </a:cxn>
                  <a:cxn ang="0">
                    <a:pos x="457" y="149"/>
                  </a:cxn>
                  <a:cxn ang="0">
                    <a:pos x="459" y="148"/>
                  </a:cxn>
                </a:cxnLst>
                <a:rect l="0" t="0" r="r" b="b"/>
                <a:pathLst>
                  <a:path w="727" h="154">
                    <a:moveTo>
                      <a:pt x="459" y="148"/>
                    </a:moveTo>
                    <a:lnTo>
                      <a:pt x="417" y="148"/>
                    </a:lnTo>
                    <a:lnTo>
                      <a:pt x="437" y="148"/>
                    </a:lnTo>
                    <a:lnTo>
                      <a:pt x="457" y="149"/>
                    </a:lnTo>
                    <a:lnTo>
                      <a:pt x="459" y="1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" name="Freeform 25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389" y="3"/>
                  </a:cxn>
                  <a:cxn ang="0">
                    <a:pos x="381" y="23"/>
                  </a:cxn>
                  <a:cxn ang="0">
                    <a:pos x="373" y="41"/>
                  </a:cxn>
                  <a:cxn ang="0">
                    <a:pos x="365" y="59"/>
                  </a:cxn>
                  <a:cxn ang="0">
                    <a:pos x="357" y="77"/>
                  </a:cxn>
                  <a:cxn ang="0">
                    <a:pos x="375" y="77"/>
                  </a:cxn>
                  <a:cxn ang="0">
                    <a:pos x="392" y="39"/>
                  </a:cxn>
                  <a:cxn ang="0">
                    <a:pos x="392" y="39"/>
                  </a:cxn>
                  <a:cxn ang="0">
                    <a:pos x="427" y="39"/>
                  </a:cxn>
                  <a:cxn ang="0">
                    <a:pos x="426" y="26"/>
                  </a:cxn>
                  <a:cxn ang="0">
                    <a:pos x="426" y="17"/>
                  </a:cxn>
                  <a:cxn ang="0">
                    <a:pos x="426" y="15"/>
                  </a:cxn>
                  <a:cxn ang="0">
                    <a:pos x="429" y="14"/>
                  </a:cxn>
                  <a:cxn ang="0">
                    <a:pos x="448" y="6"/>
                  </a:cxn>
                  <a:cxn ang="0">
                    <a:pos x="448" y="5"/>
                  </a:cxn>
                  <a:cxn ang="0">
                    <a:pos x="406" y="5"/>
                  </a:cxn>
                  <a:cxn ang="0">
                    <a:pos x="396" y="4"/>
                  </a:cxn>
                  <a:cxn ang="0">
                    <a:pos x="389" y="3"/>
                  </a:cxn>
                </a:cxnLst>
                <a:rect l="0" t="0" r="r" b="b"/>
                <a:pathLst>
                  <a:path w="727" h="154">
                    <a:moveTo>
                      <a:pt x="389" y="3"/>
                    </a:moveTo>
                    <a:lnTo>
                      <a:pt x="381" y="23"/>
                    </a:lnTo>
                    <a:lnTo>
                      <a:pt x="373" y="41"/>
                    </a:lnTo>
                    <a:lnTo>
                      <a:pt x="365" y="59"/>
                    </a:lnTo>
                    <a:lnTo>
                      <a:pt x="357" y="77"/>
                    </a:lnTo>
                    <a:lnTo>
                      <a:pt x="375" y="77"/>
                    </a:lnTo>
                    <a:lnTo>
                      <a:pt x="392" y="39"/>
                    </a:lnTo>
                    <a:lnTo>
                      <a:pt x="427" y="39"/>
                    </a:lnTo>
                    <a:lnTo>
                      <a:pt x="426" y="26"/>
                    </a:lnTo>
                    <a:lnTo>
                      <a:pt x="426" y="17"/>
                    </a:lnTo>
                    <a:lnTo>
                      <a:pt x="426" y="15"/>
                    </a:lnTo>
                    <a:lnTo>
                      <a:pt x="429" y="14"/>
                    </a:lnTo>
                    <a:lnTo>
                      <a:pt x="448" y="6"/>
                    </a:lnTo>
                    <a:lnTo>
                      <a:pt x="448" y="5"/>
                    </a:lnTo>
                    <a:lnTo>
                      <a:pt x="406" y="5"/>
                    </a:lnTo>
                    <a:lnTo>
                      <a:pt x="396" y="4"/>
                    </a:lnTo>
                    <a:lnTo>
                      <a:pt x="389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" name="Freeform 26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302" y="4"/>
                  </a:cxn>
                  <a:cxn ang="0">
                    <a:pos x="291" y="5"/>
                  </a:cxn>
                  <a:cxn ang="0">
                    <a:pos x="303" y="5"/>
                  </a:cxn>
                  <a:cxn ang="0">
                    <a:pos x="302" y="4"/>
                  </a:cxn>
                </a:cxnLst>
                <a:rect l="0" t="0" r="r" b="b"/>
                <a:pathLst>
                  <a:path w="727" h="154">
                    <a:moveTo>
                      <a:pt x="302" y="4"/>
                    </a:moveTo>
                    <a:lnTo>
                      <a:pt x="291" y="5"/>
                    </a:lnTo>
                    <a:lnTo>
                      <a:pt x="303" y="5"/>
                    </a:lnTo>
                    <a:lnTo>
                      <a:pt x="302" y="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" name="Freeform 27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448" y="3"/>
                  </a:cxn>
                  <a:cxn ang="0">
                    <a:pos x="423" y="5"/>
                  </a:cxn>
                  <a:cxn ang="0">
                    <a:pos x="448" y="5"/>
                  </a:cxn>
                  <a:cxn ang="0">
                    <a:pos x="448" y="3"/>
                  </a:cxn>
                </a:cxnLst>
                <a:rect l="0" t="0" r="r" b="b"/>
                <a:pathLst>
                  <a:path w="727" h="154">
                    <a:moveTo>
                      <a:pt x="448" y="3"/>
                    </a:moveTo>
                    <a:lnTo>
                      <a:pt x="423" y="5"/>
                    </a:lnTo>
                    <a:lnTo>
                      <a:pt x="448" y="5"/>
                    </a:lnTo>
                    <a:lnTo>
                      <a:pt x="448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" name="Freeform 28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484" y="106"/>
                  </a:cxn>
                  <a:cxn ang="0">
                    <a:pos x="480" y="106"/>
                  </a:cxn>
                  <a:cxn ang="0">
                    <a:pos x="479" y="146"/>
                  </a:cxn>
                  <a:cxn ang="0">
                    <a:pos x="492" y="150"/>
                  </a:cxn>
                  <a:cxn ang="0">
                    <a:pos x="514" y="153"/>
                  </a:cxn>
                  <a:cxn ang="0">
                    <a:pos x="538" y="151"/>
                  </a:cxn>
                  <a:cxn ang="0">
                    <a:pos x="560" y="145"/>
                  </a:cxn>
                  <a:cxn ang="0">
                    <a:pos x="567" y="141"/>
                  </a:cxn>
                  <a:cxn ang="0">
                    <a:pos x="511" y="141"/>
                  </a:cxn>
                  <a:cxn ang="0">
                    <a:pos x="496" y="137"/>
                  </a:cxn>
                  <a:cxn ang="0">
                    <a:pos x="494" y="132"/>
                  </a:cxn>
                  <a:cxn ang="0">
                    <a:pos x="484" y="106"/>
                  </a:cxn>
                </a:cxnLst>
                <a:rect l="0" t="0" r="r" b="b"/>
                <a:pathLst>
                  <a:path w="727" h="154">
                    <a:moveTo>
                      <a:pt x="484" y="106"/>
                    </a:moveTo>
                    <a:lnTo>
                      <a:pt x="480" y="106"/>
                    </a:lnTo>
                    <a:lnTo>
                      <a:pt x="479" y="146"/>
                    </a:lnTo>
                    <a:lnTo>
                      <a:pt x="492" y="150"/>
                    </a:lnTo>
                    <a:lnTo>
                      <a:pt x="514" y="153"/>
                    </a:lnTo>
                    <a:lnTo>
                      <a:pt x="538" y="151"/>
                    </a:lnTo>
                    <a:lnTo>
                      <a:pt x="560" y="145"/>
                    </a:lnTo>
                    <a:lnTo>
                      <a:pt x="567" y="141"/>
                    </a:lnTo>
                    <a:lnTo>
                      <a:pt x="511" y="141"/>
                    </a:lnTo>
                    <a:lnTo>
                      <a:pt x="496" y="137"/>
                    </a:lnTo>
                    <a:lnTo>
                      <a:pt x="494" y="132"/>
                    </a:lnTo>
                    <a:lnTo>
                      <a:pt x="484" y="10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" name="Freeform 29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553" y="0"/>
                  </a:cxn>
                  <a:cxn ang="0">
                    <a:pos x="543" y="0"/>
                  </a:cxn>
                  <a:cxn ang="0">
                    <a:pos x="517" y="2"/>
                  </a:cxn>
                  <a:cxn ang="0">
                    <a:pos x="497" y="10"/>
                  </a:cxn>
                  <a:cxn ang="0">
                    <a:pos x="483" y="25"/>
                  </a:cxn>
                  <a:cxn ang="0">
                    <a:pos x="485" y="50"/>
                  </a:cxn>
                  <a:cxn ang="0">
                    <a:pos x="495" y="68"/>
                  </a:cxn>
                  <a:cxn ang="0">
                    <a:pos x="510" y="80"/>
                  </a:cxn>
                  <a:cxn ang="0">
                    <a:pos x="525" y="90"/>
                  </a:cxn>
                  <a:cxn ang="0">
                    <a:pos x="539" y="99"/>
                  </a:cxn>
                  <a:cxn ang="0">
                    <a:pos x="547" y="109"/>
                  </a:cxn>
                  <a:cxn ang="0">
                    <a:pos x="541" y="132"/>
                  </a:cxn>
                  <a:cxn ang="0">
                    <a:pos x="524" y="140"/>
                  </a:cxn>
                  <a:cxn ang="0">
                    <a:pos x="511" y="141"/>
                  </a:cxn>
                  <a:cxn ang="0">
                    <a:pos x="567" y="141"/>
                  </a:cxn>
                  <a:cxn ang="0">
                    <a:pos x="578" y="134"/>
                  </a:cxn>
                  <a:cxn ang="0">
                    <a:pos x="587" y="116"/>
                  </a:cxn>
                  <a:cxn ang="0">
                    <a:pos x="582" y="93"/>
                  </a:cxn>
                  <a:cxn ang="0">
                    <a:pos x="570" y="78"/>
                  </a:cxn>
                  <a:cxn ang="0">
                    <a:pos x="554" y="68"/>
                  </a:cxn>
                  <a:cxn ang="0">
                    <a:pos x="538" y="59"/>
                  </a:cxn>
                  <a:cxn ang="0">
                    <a:pos x="524" y="50"/>
                  </a:cxn>
                  <a:cxn ang="0">
                    <a:pos x="517" y="38"/>
                  </a:cxn>
                  <a:cxn ang="0">
                    <a:pos x="517" y="19"/>
                  </a:cxn>
                  <a:cxn ang="0">
                    <a:pos x="530" y="12"/>
                  </a:cxn>
                  <a:cxn ang="0">
                    <a:pos x="581" y="12"/>
                  </a:cxn>
                  <a:cxn ang="0">
                    <a:pos x="581" y="5"/>
                  </a:cxn>
                  <a:cxn ang="0">
                    <a:pos x="567" y="2"/>
                  </a:cxn>
                  <a:cxn ang="0">
                    <a:pos x="553" y="0"/>
                  </a:cxn>
                </a:cxnLst>
                <a:rect l="0" t="0" r="r" b="b"/>
                <a:pathLst>
                  <a:path w="727" h="154">
                    <a:moveTo>
                      <a:pt x="553" y="0"/>
                    </a:moveTo>
                    <a:lnTo>
                      <a:pt x="543" y="0"/>
                    </a:lnTo>
                    <a:lnTo>
                      <a:pt x="517" y="2"/>
                    </a:lnTo>
                    <a:lnTo>
                      <a:pt x="497" y="10"/>
                    </a:lnTo>
                    <a:lnTo>
                      <a:pt x="483" y="25"/>
                    </a:lnTo>
                    <a:lnTo>
                      <a:pt x="485" y="50"/>
                    </a:lnTo>
                    <a:lnTo>
                      <a:pt x="495" y="68"/>
                    </a:lnTo>
                    <a:lnTo>
                      <a:pt x="510" y="80"/>
                    </a:lnTo>
                    <a:lnTo>
                      <a:pt x="525" y="90"/>
                    </a:lnTo>
                    <a:lnTo>
                      <a:pt x="539" y="99"/>
                    </a:lnTo>
                    <a:lnTo>
                      <a:pt x="547" y="109"/>
                    </a:lnTo>
                    <a:lnTo>
                      <a:pt x="541" y="132"/>
                    </a:lnTo>
                    <a:lnTo>
                      <a:pt x="524" y="140"/>
                    </a:lnTo>
                    <a:lnTo>
                      <a:pt x="511" y="141"/>
                    </a:lnTo>
                    <a:lnTo>
                      <a:pt x="567" y="141"/>
                    </a:lnTo>
                    <a:lnTo>
                      <a:pt x="578" y="134"/>
                    </a:lnTo>
                    <a:lnTo>
                      <a:pt x="587" y="116"/>
                    </a:lnTo>
                    <a:lnTo>
                      <a:pt x="582" y="93"/>
                    </a:lnTo>
                    <a:lnTo>
                      <a:pt x="570" y="78"/>
                    </a:lnTo>
                    <a:lnTo>
                      <a:pt x="554" y="68"/>
                    </a:lnTo>
                    <a:lnTo>
                      <a:pt x="538" y="59"/>
                    </a:lnTo>
                    <a:lnTo>
                      <a:pt x="524" y="50"/>
                    </a:lnTo>
                    <a:lnTo>
                      <a:pt x="517" y="38"/>
                    </a:lnTo>
                    <a:lnTo>
                      <a:pt x="517" y="19"/>
                    </a:lnTo>
                    <a:lnTo>
                      <a:pt x="530" y="12"/>
                    </a:lnTo>
                    <a:lnTo>
                      <a:pt x="581" y="12"/>
                    </a:lnTo>
                    <a:lnTo>
                      <a:pt x="581" y="5"/>
                    </a:lnTo>
                    <a:lnTo>
                      <a:pt x="567" y="2"/>
                    </a:lnTo>
                    <a:lnTo>
                      <a:pt x="55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" name="Freeform 30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581" y="12"/>
                  </a:cxn>
                  <a:cxn ang="0">
                    <a:pos x="555" y="12"/>
                  </a:cxn>
                  <a:cxn ang="0">
                    <a:pos x="565" y="15"/>
                  </a:cxn>
                  <a:cxn ang="0">
                    <a:pos x="576" y="44"/>
                  </a:cxn>
                  <a:cxn ang="0">
                    <a:pos x="580" y="44"/>
                  </a:cxn>
                  <a:cxn ang="0">
                    <a:pos x="581" y="12"/>
                  </a:cxn>
                </a:cxnLst>
                <a:rect l="0" t="0" r="r" b="b"/>
                <a:pathLst>
                  <a:path w="727" h="154">
                    <a:moveTo>
                      <a:pt x="581" y="12"/>
                    </a:moveTo>
                    <a:lnTo>
                      <a:pt x="555" y="12"/>
                    </a:lnTo>
                    <a:lnTo>
                      <a:pt x="565" y="15"/>
                    </a:lnTo>
                    <a:lnTo>
                      <a:pt x="576" y="44"/>
                    </a:lnTo>
                    <a:lnTo>
                      <a:pt x="580" y="44"/>
                    </a:lnTo>
                    <a:lnTo>
                      <a:pt x="581" y="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" name="Freeform 31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624" y="106"/>
                  </a:cxn>
                  <a:cxn ang="0">
                    <a:pos x="620" y="106"/>
                  </a:cxn>
                  <a:cxn ang="0">
                    <a:pos x="618" y="146"/>
                  </a:cxn>
                  <a:cxn ang="0">
                    <a:pos x="631" y="150"/>
                  </a:cxn>
                  <a:cxn ang="0">
                    <a:pos x="653" y="153"/>
                  </a:cxn>
                  <a:cxn ang="0">
                    <a:pos x="677" y="151"/>
                  </a:cxn>
                  <a:cxn ang="0">
                    <a:pos x="700" y="145"/>
                  </a:cxn>
                  <a:cxn ang="0">
                    <a:pos x="706" y="141"/>
                  </a:cxn>
                  <a:cxn ang="0">
                    <a:pos x="650" y="141"/>
                  </a:cxn>
                  <a:cxn ang="0">
                    <a:pos x="635" y="137"/>
                  </a:cxn>
                  <a:cxn ang="0">
                    <a:pos x="633" y="132"/>
                  </a:cxn>
                  <a:cxn ang="0">
                    <a:pos x="624" y="106"/>
                  </a:cxn>
                </a:cxnLst>
                <a:rect l="0" t="0" r="r" b="b"/>
                <a:pathLst>
                  <a:path w="727" h="154">
                    <a:moveTo>
                      <a:pt x="624" y="106"/>
                    </a:moveTo>
                    <a:lnTo>
                      <a:pt x="620" y="106"/>
                    </a:lnTo>
                    <a:lnTo>
                      <a:pt x="618" y="146"/>
                    </a:lnTo>
                    <a:lnTo>
                      <a:pt x="631" y="150"/>
                    </a:lnTo>
                    <a:lnTo>
                      <a:pt x="653" y="153"/>
                    </a:lnTo>
                    <a:lnTo>
                      <a:pt x="677" y="151"/>
                    </a:lnTo>
                    <a:lnTo>
                      <a:pt x="700" y="145"/>
                    </a:lnTo>
                    <a:lnTo>
                      <a:pt x="706" y="141"/>
                    </a:lnTo>
                    <a:lnTo>
                      <a:pt x="650" y="141"/>
                    </a:lnTo>
                    <a:lnTo>
                      <a:pt x="635" y="137"/>
                    </a:lnTo>
                    <a:lnTo>
                      <a:pt x="633" y="132"/>
                    </a:lnTo>
                    <a:lnTo>
                      <a:pt x="624" y="10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" name="Freeform 32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692" y="0"/>
                  </a:cxn>
                  <a:cxn ang="0">
                    <a:pos x="682" y="0"/>
                  </a:cxn>
                  <a:cxn ang="0">
                    <a:pos x="656" y="2"/>
                  </a:cxn>
                  <a:cxn ang="0">
                    <a:pos x="636" y="10"/>
                  </a:cxn>
                  <a:cxn ang="0">
                    <a:pos x="622" y="25"/>
                  </a:cxn>
                  <a:cxn ang="0">
                    <a:pos x="625" y="50"/>
                  </a:cxn>
                  <a:cxn ang="0">
                    <a:pos x="635" y="68"/>
                  </a:cxn>
                  <a:cxn ang="0">
                    <a:pos x="649" y="80"/>
                  </a:cxn>
                  <a:cxn ang="0">
                    <a:pos x="664" y="90"/>
                  </a:cxn>
                  <a:cxn ang="0">
                    <a:pos x="678" y="99"/>
                  </a:cxn>
                  <a:cxn ang="0">
                    <a:pos x="687" y="109"/>
                  </a:cxn>
                  <a:cxn ang="0">
                    <a:pos x="681" y="132"/>
                  </a:cxn>
                  <a:cxn ang="0">
                    <a:pos x="663" y="140"/>
                  </a:cxn>
                  <a:cxn ang="0">
                    <a:pos x="650" y="141"/>
                  </a:cxn>
                  <a:cxn ang="0">
                    <a:pos x="706" y="141"/>
                  </a:cxn>
                  <a:cxn ang="0">
                    <a:pos x="717" y="134"/>
                  </a:cxn>
                  <a:cxn ang="0">
                    <a:pos x="726" y="116"/>
                  </a:cxn>
                  <a:cxn ang="0">
                    <a:pos x="722" y="93"/>
                  </a:cxn>
                  <a:cxn ang="0">
                    <a:pos x="709" y="78"/>
                  </a:cxn>
                  <a:cxn ang="0">
                    <a:pos x="693" y="68"/>
                  </a:cxn>
                  <a:cxn ang="0">
                    <a:pos x="677" y="59"/>
                  </a:cxn>
                  <a:cxn ang="0">
                    <a:pos x="663" y="50"/>
                  </a:cxn>
                  <a:cxn ang="0">
                    <a:pos x="656" y="38"/>
                  </a:cxn>
                  <a:cxn ang="0">
                    <a:pos x="656" y="19"/>
                  </a:cxn>
                  <a:cxn ang="0">
                    <a:pos x="669" y="12"/>
                  </a:cxn>
                  <a:cxn ang="0">
                    <a:pos x="720" y="12"/>
                  </a:cxn>
                  <a:cxn ang="0">
                    <a:pos x="720" y="5"/>
                  </a:cxn>
                  <a:cxn ang="0">
                    <a:pos x="706" y="2"/>
                  </a:cxn>
                  <a:cxn ang="0">
                    <a:pos x="692" y="0"/>
                  </a:cxn>
                </a:cxnLst>
                <a:rect l="0" t="0" r="r" b="b"/>
                <a:pathLst>
                  <a:path w="727" h="154">
                    <a:moveTo>
                      <a:pt x="692" y="0"/>
                    </a:moveTo>
                    <a:lnTo>
                      <a:pt x="682" y="0"/>
                    </a:lnTo>
                    <a:lnTo>
                      <a:pt x="656" y="2"/>
                    </a:lnTo>
                    <a:lnTo>
                      <a:pt x="636" y="10"/>
                    </a:lnTo>
                    <a:lnTo>
                      <a:pt x="622" y="25"/>
                    </a:lnTo>
                    <a:lnTo>
                      <a:pt x="625" y="50"/>
                    </a:lnTo>
                    <a:lnTo>
                      <a:pt x="635" y="68"/>
                    </a:lnTo>
                    <a:lnTo>
                      <a:pt x="649" y="80"/>
                    </a:lnTo>
                    <a:lnTo>
                      <a:pt x="664" y="90"/>
                    </a:lnTo>
                    <a:lnTo>
                      <a:pt x="678" y="99"/>
                    </a:lnTo>
                    <a:lnTo>
                      <a:pt x="687" y="109"/>
                    </a:lnTo>
                    <a:lnTo>
                      <a:pt x="681" y="132"/>
                    </a:lnTo>
                    <a:lnTo>
                      <a:pt x="663" y="140"/>
                    </a:lnTo>
                    <a:lnTo>
                      <a:pt x="650" y="141"/>
                    </a:lnTo>
                    <a:lnTo>
                      <a:pt x="706" y="141"/>
                    </a:lnTo>
                    <a:lnTo>
                      <a:pt x="717" y="134"/>
                    </a:lnTo>
                    <a:lnTo>
                      <a:pt x="726" y="116"/>
                    </a:lnTo>
                    <a:lnTo>
                      <a:pt x="722" y="93"/>
                    </a:lnTo>
                    <a:lnTo>
                      <a:pt x="709" y="78"/>
                    </a:lnTo>
                    <a:lnTo>
                      <a:pt x="693" y="68"/>
                    </a:lnTo>
                    <a:lnTo>
                      <a:pt x="677" y="59"/>
                    </a:lnTo>
                    <a:lnTo>
                      <a:pt x="663" y="50"/>
                    </a:lnTo>
                    <a:lnTo>
                      <a:pt x="656" y="38"/>
                    </a:lnTo>
                    <a:lnTo>
                      <a:pt x="656" y="19"/>
                    </a:lnTo>
                    <a:lnTo>
                      <a:pt x="669" y="12"/>
                    </a:lnTo>
                    <a:lnTo>
                      <a:pt x="720" y="12"/>
                    </a:lnTo>
                    <a:lnTo>
                      <a:pt x="720" y="5"/>
                    </a:lnTo>
                    <a:lnTo>
                      <a:pt x="706" y="2"/>
                    </a:lnTo>
                    <a:lnTo>
                      <a:pt x="69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" name="Freeform 33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720" y="12"/>
                  </a:cxn>
                  <a:cxn ang="0">
                    <a:pos x="694" y="12"/>
                  </a:cxn>
                  <a:cxn ang="0">
                    <a:pos x="704" y="15"/>
                  </a:cxn>
                  <a:cxn ang="0">
                    <a:pos x="705" y="18"/>
                  </a:cxn>
                  <a:cxn ang="0">
                    <a:pos x="715" y="44"/>
                  </a:cxn>
                  <a:cxn ang="0">
                    <a:pos x="719" y="44"/>
                  </a:cxn>
                  <a:cxn ang="0">
                    <a:pos x="720" y="12"/>
                  </a:cxn>
                </a:cxnLst>
                <a:rect l="0" t="0" r="r" b="b"/>
                <a:pathLst>
                  <a:path w="727" h="154">
                    <a:moveTo>
                      <a:pt x="720" y="12"/>
                    </a:moveTo>
                    <a:lnTo>
                      <a:pt x="694" y="12"/>
                    </a:lnTo>
                    <a:lnTo>
                      <a:pt x="704" y="15"/>
                    </a:lnTo>
                    <a:lnTo>
                      <a:pt x="705" y="18"/>
                    </a:lnTo>
                    <a:lnTo>
                      <a:pt x="715" y="44"/>
                    </a:lnTo>
                    <a:lnTo>
                      <a:pt x="719" y="44"/>
                    </a:lnTo>
                    <a:lnTo>
                      <a:pt x="720" y="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" name="Group 34"/>
            <p:cNvGrpSpPr>
              <a:grpSpLocks/>
            </p:cNvGrpSpPr>
            <p:nvPr/>
          </p:nvGrpSpPr>
          <p:grpSpPr bwMode="auto">
            <a:xfrm>
              <a:off x="8886" y="662"/>
              <a:ext cx="725" cy="254"/>
              <a:chOff x="8886" y="662"/>
              <a:chExt cx="725" cy="254"/>
            </a:xfrm>
          </p:grpSpPr>
          <p:sp>
            <p:nvSpPr>
              <p:cNvPr id="31" name="Freeform 35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156" y="37"/>
                  </a:cxn>
                  <a:cxn ang="0">
                    <a:pos x="45" y="37"/>
                  </a:cxn>
                  <a:cxn ang="0">
                    <a:pos x="74" y="39"/>
                  </a:cxn>
                  <a:cxn ang="0">
                    <a:pos x="94" y="48"/>
                  </a:cxn>
                  <a:cxn ang="0">
                    <a:pos x="104" y="63"/>
                  </a:cxn>
                  <a:cxn ang="0">
                    <a:pos x="102" y="84"/>
                  </a:cxn>
                  <a:cxn ang="0">
                    <a:pos x="97" y="105"/>
                  </a:cxn>
                  <a:cxn ang="0">
                    <a:pos x="88" y="124"/>
                  </a:cxn>
                  <a:cxn ang="0">
                    <a:pos x="77" y="142"/>
                  </a:cxn>
                  <a:cxn ang="0">
                    <a:pos x="64" y="159"/>
                  </a:cxn>
                  <a:cxn ang="0">
                    <a:pos x="50" y="175"/>
                  </a:cxn>
                  <a:cxn ang="0">
                    <a:pos x="35" y="190"/>
                  </a:cxn>
                  <a:cxn ang="0">
                    <a:pos x="21" y="203"/>
                  </a:cxn>
                  <a:cxn ang="0">
                    <a:pos x="8" y="216"/>
                  </a:cxn>
                  <a:cxn ang="0">
                    <a:pos x="0" y="250"/>
                  </a:cxn>
                  <a:cxn ang="0">
                    <a:pos x="17" y="249"/>
                  </a:cxn>
                  <a:cxn ang="0">
                    <a:pos x="37" y="248"/>
                  </a:cxn>
                  <a:cxn ang="0">
                    <a:pos x="58" y="247"/>
                  </a:cxn>
                  <a:cxn ang="0">
                    <a:pos x="79" y="247"/>
                  </a:cxn>
                  <a:cxn ang="0">
                    <a:pos x="162" y="247"/>
                  </a:cxn>
                  <a:cxn ang="0">
                    <a:pos x="171" y="227"/>
                  </a:cxn>
                  <a:cxn ang="0">
                    <a:pos x="172" y="211"/>
                  </a:cxn>
                  <a:cxn ang="0">
                    <a:pos x="172" y="204"/>
                  </a:cxn>
                  <a:cxn ang="0">
                    <a:pos x="59" y="204"/>
                  </a:cxn>
                  <a:cxn ang="0">
                    <a:pos x="59" y="203"/>
                  </a:cxn>
                  <a:cxn ang="0">
                    <a:pos x="73" y="191"/>
                  </a:cxn>
                  <a:cxn ang="0">
                    <a:pos x="89" y="178"/>
                  </a:cxn>
                  <a:cxn ang="0">
                    <a:pos x="106" y="164"/>
                  </a:cxn>
                  <a:cxn ang="0">
                    <a:pos x="122" y="149"/>
                  </a:cxn>
                  <a:cxn ang="0">
                    <a:pos x="137" y="133"/>
                  </a:cxn>
                  <a:cxn ang="0">
                    <a:pos x="150" y="116"/>
                  </a:cxn>
                  <a:cxn ang="0">
                    <a:pos x="159" y="98"/>
                  </a:cxn>
                  <a:cxn ang="0">
                    <a:pos x="165" y="80"/>
                  </a:cxn>
                  <a:cxn ang="0">
                    <a:pos x="162" y="53"/>
                  </a:cxn>
                  <a:cxn ang="0">
                    <a:pos x="156" y="37"/>
                  </a:cxn>
                </a:cxnLst>
                <a:rect l="0" t="0" r="r" b="b"/>
                <a:pathLst>
                  <a:path w="725" h="254">
                    <a:moveTo>
                      <a:pt x="156" y="37"/>
                    </a:moveTo>
                    <a:lnTo>
                      <a:pt x="45" y="37"/>
                    </a:lnTo>
                    <a:lnTo>
                      <a:pt x="74" y="39"/>
                    </a:lnTo>
                    <a:lnTo>
                      <a:pt x="94" y="48"/>
                    </a:lnTo>
                    <a:lnTo>
                      <a:pt x="104" y="63"/>
                    </a:lnTo>
                    <a:lnTo>
                      <a:pt x="102" y="84"/>
                    </a:lnTo>
                    <a:lnTo>
                      <a:pt x="97" y="105"/>
                    </a:lnTo>
                    <a:lnTo>
                      <a:pt x="88" y="124"/>
                    </a:lnTo>
                    <a:lnTo>
                      <a:pt x="77" y="142"/>
                    </a:lnTo>
                    <a:lnTo>
                      <a:pt x="64" y="159"/>
                    </a:lnTo>
                    <a:lnTo>
                      <a:pt x="50" y="175"/>
                    </a:lnTo>
                    <a:lnTo>
                      <a:pt x="35" y="190"/>
                    </a:lnTo>
                    <a:lnTo>
                      <a:pt x="21" y="203"/>
                    </a:lnTo>
                    <a:lnTo>
                      <a:pt x="8" y="216"/>
                    </a:lnTo>
                    <a:lnTo>
                      <a:pt x="0" y="250"/>
                    </a:lnTo>
                    <a:lnTo>
                      <a:pt x="17" y="249"/>
                    </a:lnTo>
                    <a:lnTo>
                      <a:pt x="37" y="248"/>
                    </a:lnTo>
                    <a:lnTo>
                      <a:pt x="58" y="247"/>
                    </a:lnTo>
                    <a:lnTo>
                      <a:pt x="79" y="247"/>
                    </a:lnTo>
                    <a:lnTo>
                      <a:pt x="162" y="247"/>
                    </a:lnTo>
                    <a:lnTo>
                      <a:pt x="171" y="227"/>
                    </a:lnTo>
                    <a:lnTo>
                      <a:pt x="172" y="211"/>
                    </a:lnTo>
                    <a:lnTo>
                      <a:pt x="172" y="204"/>
                    </a:lnTo>
                    <a:lnTo>
                      <a:pt x="59" y="204"/>
                    </a:lnTo>
                    <a:lnTo>
                      <a:pt x="59" y="203"/>
                    </a:lnTo>
                    <a:lnTo>
                      <a:pt x="73" y="191"/>
                    </a:lnTo>
                    <a:lnTo>
                      <a:pt x="89" y="178"/>
                    </a:lnTo>
                    <a:lnTo>
                      <a:pt x="106" y="164"/>
                    </a:lnTo>
                    <a:lnTo>
                      <a:pt x="122" y="149"/>
                    </a:lnTo>
                    <a:lnTo>
                      <a:pt x="137" y="133"/>
                    </a:lnTo>
                    <a:lnTo>
                      <a:pt x="150" y="116"/>
                    </a:lnTo>
                    <a:lnTo>
                      <a:pt x="159" y="98"/>
                    </a:lnTo>
                    <a:lnTo>
                      <a:pt x="165" y="80"/>
                    </a:lnTo>
                    <a:lnTo>
                      <a:pt x="162" y="53"/>
                    </a:lnTo>
                    <a:lnTo>
                      <a:pt x="156" y="3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Freeform 36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162" y="247"/>
                  </a:cxn>
                  <a:cxn ang="0">
                    <a:pos x="79" y="247"/>
                  </a:cxn>
                  <a:cxn ang="0">
                    <a:pos x="103" y="247"/>
                  </a:cxn>
                  <a:cxn ang="0">
                    <a:pos x="124" y="247"/>
                  </a:cxn>
                  <a:cxn ang="0">
                    <a:pos x="143" y="248"/>
                  </a:cxn>
                  <a:cxn ang="0">
                    <a:pos x="161" y="249"/>
                  </a:cxn>
                  <a:cxn ang="0">
                    <a:pos x="162" y="247"/>
                  </a:cxn>
                </a:cxnLst>
                <a:rect l="0" t="0" r="r" b="b"/>
                <a:pathLst>
                  <a:path w="725" h="254">
                    <a:moveTo>
                      <a:pt x="162" y="247"/>
                    </a:moveTo>
                    <a:lnTo>
                      <a:pt x="79" y="247"/>
                    </a:lnTo>
                    <a:lnTo>
                      <a:pt x="103" y="247"/>
                    </a:lnTo>
                    <a:lnTo>
                      <a:pt x="124" y="247"/>
                    </a:lnTo>
                    <a:lnTo>
                      <a:pt x="143" y="248"/>
                    </a:lnTo>
                    <a:lnTo>
                      <a:pt x="161" y="249"/>
                    </a:lnTo>
                    <a:lnTo>
                      <a:pt x="162" y="2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" name="Freeform 37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168" y="165"/>
                  </a:cxn>
                  <a:cxn ang="0">
                    <a:pos x="151" y="196"/>
                  </a:cxn>
                  <a:cxn ang="0">
                    <a:pos x="149" y="200"/>
                  </a:cxn>
                  <a:cxn ang="0">
                    <a:pos x="144" y="201"/>
                  </a:cxn>
                  <a:cxn ang="0">
                    <a:pos x="140" y="201"/>
                  </a:cxn>
                  <a:cxn ang="0">
                    <a:pos x="59" y="204"/>
                  </a:cxn>
                  <a:cxn ang="0">
                    <a:pos x="172" y="204"/>
                  </a:cxn>
                  <a:cxn ang="0">
                    <a:pos x="172" y="195"/>
                  </a:cxn>
                  <a:cxn ang="0">
                    <a:pos x="173" y="173"/>
                  </a:cxn>
                  <a:cxn ang="0">
                    <a:pos x="168" y="165"/>
                  </a:cxn>
                </a:cxnLst>
                <a:rect l="0" t="0" r="r" b="b"/>
                <a:pathLst>
                  <a:path w="725" h="254">
                    <a:moveTo>
                      <a:pt x="168" y="165"/>
                    </a:moveTo>
                    <a:lnTo>
                      <a:pt x="151" y="196"/>
                    </a:lnTo>
                    <a:lnTo>
                      <a:pt x="149" y="200"/>
                    </a:lnTo>
                    <a:lnTo>
                      <a:pt x="144" y="201"/>
                    </a:lnTo>
                    <a:lnTo>
                      <a:pt x="140" y="201"/>
                    </a:lnTo>
                    <a:lnTo>
                      <a:pt x="59" y="204"/>
                    </a:lnTo>
                    <a:lnTo>
                      <a:pt x="172" y="204"/>
                    </a:lnTo>
                    <a:lnTo>
                      <a:pt x="172" y="195"/>
                    </a:lnTo>
                    <a:lnTo>
                      <a:pt x="173" y="173"/>
                    </a:lnTo>
                    <a:lnTo>
                      <a:pt x="168" y="1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Freeform 38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102" y="0"/>
                  </a:cxn>
                  <a:cxn ang="0">
                    <a:pos x="77" y="2"/>
                  </a:cxn>
                  <a:cxn ang="0">
                    <a:pos x="56" y="6"/>
                  </a:cxn>
                  <a:cxn ang="0">
                    <a:pos x="37" y="14"/>
                  </a:cxn>
                  <a:cxn ang="0">
                    <a:pos x="22" y="24"/>
                  </a:cxn>
                  <a:cxn ang="0">
                    <a:pos x="8" y="37"/>
                  </a:cxn>
                  <a:cxn ang="0">
                    <a:pos x="11" y="58"/>
                  </a:cxn>
                  <a:cxn ang="0">
                    <a:pos x="27" y="45"/>
                  </a:cxn>
                  <a:cxn ang="0">
                    <a:pos x="45" y="37"/>
                  </a:cxn>
                  <a:cxn ang="0">
                    <a:pos x="156" y="37"/>
                  </a:cxn>
                  <a:cxn ang="0">
                    <a:pos x="154" y="31"/>
                  </a:cxn>
                  <a:cxn ang="0">
                    <a:pos x="140" y="16"/>
                  </a:cxn>
                  <a:cxn ang="0">
                    <a:pos x="122" y="6"/>
                  </a:cxn>
                  <a:cxn ang="0">
                    <a:pos x="102" y="0"/>
                  </a:cxn>
                </a:cxnLst>
                <a:rect l="0" t="0" r="r" b="b"/>
                <a:pathLst>
                  <a:path w="725" h="254">
                    <a:moveTo>
                      <a:pt x="102" y="0"/>
                    </a:moveTo>
                    <a:lnTo>
                      <a:pt x="77" y="2"/>
                    </a:lnTo>
                    <a:lnTo>
                      <a:pt x="56" y="6"/>
                    </a:lnTo>
                    <a:lnTo>
                      <a:pt x="37" y="14"/>
                    </a:lnTo>
                    <a:lnTo>
                      <a:pt x="22" y="24"/>
                    </a:lnTo>
                    <a:lnTo>
                      <a:pt x="8" y="37"/>
                    </a:lnTo>
                    <a:lnTo>
                      <a:pt x="11" y="58"/>
                    </a:lnTo>
                    <a:lnTo>
                      <a:pt x="27" y="45"/>
                    </a:lnTo>
                    <a:lnTo>
                      <a:pt x="45" y="37"/>
                    </a:lnTo>
                    <a:lnTo>
                      <a:pt x="156" y="37"/>
                    </a:lnTo>
                    <a:lnTo>
                      <a:pt x="154" y="31"/>
                    </a:lnTo>
                    <a:lnTo>
                      <a:pt x="140" y="16"/>
                    </a:lnTo>
                    <a:lnTo>
                      <a:pt x="122" y="6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Freeform 39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296" y="0"/>
                  </a:cxn>
                  <a:cxn ang="0">
                    <a:pos x="272" y="3"/>
                  </a:cxn>
                  <a:cxn ang="0">
                    <a:pos x="252" y="11"/>
                  </a:cxn>
                  <a:cxn ang="0">
                    <a:pos x="236" y="24"/>
                  </a:cxn>
                  <a:cxn ang="0">
                    <a:pos x="222" y="41"/>
                  </a:cxn>
                  <a:cxn ang="0">
                    <a:pos x="212" y="61"/>
                  </a:cxn>
                  <a:cxn ang="0">
                    <a:pos x="204" y="82"/>
                  </a:cxn>
                  <a:cxn ang="0">
                    <a:pos x="200" y="104"/>
                  </a:cxn>
                  <a:cxn ang="0">
                    <a:pos x="198" y="127"/>
                  </a:cxn>
                  <a:cxn ang="0">
                    <a:pos x="198" y="134"/>
                  </a:cxn>
                  <a:cxn ang="0">
                    <a:pos x="199" y="155"/>
                  </a:cxn>
                  <a:cxn ang="0">
                    <a:pos x="204" y="177"/>
                  </a:cxn>
                  <a:cxn ang="0">
                    <a:pos x="211" y="199"/>
                  </a:cxn>
                  <a:cxn ang="0">
                    <a:pos x="222" y="218"/>
                  </a:cxn>
                  <a:cxn ang="0">
                    <a:pos x="237" y="234"/>
                  </a:cxn>
                  <a:cxn ang="0">
                    <a:pos x="255" y="245"/>
                  </a:cxn>
                  <a:cxn ang="0">
                    <a:pos x="276" y="252"/>
                  </a:cxn>
                  <a:cxn ang="0">
                    <a:pos x="302" y="249"/>
                  </a:cxn>
                  <a:cxn ang="0">
                    <a:pos x="324" y="241"/>
                  </a:cxn>
                  <a:cxn ang="0">
                    <a:pos x="338" y="231"/>
                  </a:cxn>
                  <a:cxn ang="0">
                    <a:pos x="303" y="231"/>
                  </a:cxn>
                  <a:cxn ang="0">
                    <a:pos x="285" y="226"/>
                  </a:cxn>
                  <a:cxn ang="0">
                    <a:pos x="272" y="212"/>
                  </a:cxn>
                  <a:cxn ang="0">
                    <a:pos x="263" y="191"/>
                  </a:cxn>
                  <a:cxn ang="0">
                    <a:pos x="257" y="167"/>
                  </a:cxn>
                  <a:cxn ang="0">
                    <a:pos x="255" y="142"/>
                  </a:cxn>
                  <a:cxn ang="0">
                    <a:pos x="254" y="120"/>
                  </a:cxn>
                  <a:cxn ang="0">
                    <a:pos x="254" y="103"/>
                  </a:cxn>
                  <a:cxn ang="0">
                    <a:pos x="254" y="86"/>
                  </a:cxn>
                  <a:cxn ang="0">
                    <a:pos x="254" y="82"/>
                  </a:cxn>
                  <a:cxn ang="0">
                    <a:pos x="256" y="59"/>
                  </a:cxn>
                  <a:cxn ang="0">
                    <a:pos x="264" y="36"/>
                  </a:cxn>
                  <a:cxn ang="0">
                    <a:pos x="277" y="22"/>
                  </a:cxn>
                  <a:cxn ang="0">
                    <a:pos x="350" y="22"/>
                  </a:cxn>
                  <a:cxn ang="0">
                    <a:pos x="336" y="10"/>
                  </a:cxn>
                  <a:cxn ang="0">
                    <a:pos x="317" y="2"/>
                  </a:cxn>
                  <a:cxn ang="0">
                    <a:pos x="296" y="0"/>
                  </a:cxn>
                </a:cxnLst>
                <a:rect l="0" t="0" r="r" b="b"/>
                <a:pathLst>
                  <a:path w="725" h="254">
                    <a:moveTo>
                      <a:pt x="296" y="0"/>
                    </a:moveTo>
                    <a:lnTo>
                      <a:pt x="272" y="3"/>
                    </a:lnTo>
                    <a:lnTo>
                      <a:pt x="252" y="11"/>
                    </a:lnTo>
                    <a:lnTo>
                      <a:pt x="236" y="24"/>
                    </a:lnTo>
                    <a:lnTo>
                      <a:pt x="222" y="41"/>
                    </a:lnTo>
                    <a:lnTo>
                      <a:pt x="212" y="61"/>
                    </a:lnTo>
                    <a:lnTo>
                      <a:pt x="204" y="82"/>
                    </a:lnTo>
                    <a:lnTo>
                      <a:pt x="200" y="104"/>
                    </a:lnTo>
                    <a:lnTo>
                      <a:pt x="198" y="127"/>
                    </a:lnTo>
                    <a:lnTo>
                      <a:pt x="198" y="134"/>
                    </a:lnTo>
                    <a:lnTo>
                      <a:pt x="199" y="155"/>
                    </a:lnTo>
                    <a:lnTo>
                      <a:pt x="204" y="177"/>
                    </a:lnTo>
                    <a:lnTo>
                      <a:pt x="211" y="199"/>
                    </a:lnTo>
                    <a:lnTo>
                      <a:pt x="222" y="218"/>
                    </a:lnTo>
                    <a:lnTo>
                      <a:pt x="237" y="234"/>
                    </a:lnTo>
                    <a:lnTo>
                      <a:pt x="255" y="245"/>
                    </a:lnTo>
                    <a:lnTo>
                      <a:pt x="276" y="252"/>
                    </a:lnTo>
                    <a:lnTo>
                      <a:pt x="302" y="249"/>
                    </a:lnTo>
                    <a:lnTo>
                      <a:pt x="324" y="241"/>
                    </a:lnTo>
                    <a:lnTo>
                      <a:pt x="338" y="231"/>
                    </a:lnTo>
                    <a:lnTo>
                      <a:pt x="303" y="231"/>
                    </a:lnTo>
                    <a:lnTo>
                      <a:pt x="285" y="226"/>
                    </a:lnTo>
                    <a:lnTo>
                      <a:pt x="272" y="212"/>
                    </a:lnTo>
                    <a:lnTo>
                      <a:pt x="263" y="191"/>
                    </a:lnTo>
                    <a:lnTo>
                      <a:pt x="257" y="167"/>
                    </a:lnTo>
                    <a:lnTo>
                      <a:pt x="255" y="142"/>
                    </a:lnTo>
                    <a:lnTo>
                      <a:pt x="254" y="120"/>
                    </a:lnTo>
                    <a:lnTo>
                      <a:pt x="254" y="103"/>
                    </a:lnTo>
                    <a:lnTo>
                      <a:pt x="254" y="86"/>
                    </a:lnTo>
                    <a:lnTo>
                      <a:pt x="254" y="82"/>
                    </a:lnTo>
                    <a:lnTo>
                      <a:pt x="256" y="59"/>
                    </a:lnTo>
                    <a:lnTo>
                      <a:pt x="264" y="36"/>
                    </a:lnTo>
                    <a:lnTo>
                      <a:pt x="277" y="22"/>
                    </a:lnTo>
                    <a:lnTo>
                      <a:pt x="350" y="22"/>
                    </a:lnTo>
                    <a:lnTo>
                      <a:pt x="336" y="10"/>
                    </a:lnTo>
                    <a:lnTo>
                      <a:pt x="317" y="2"/>
                    </a:lnTo>
                    <a:lnTo>
                      <a:pt x="29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Freeform 40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350" y="22"/>
                  </a:cxn>
                  <a:cxn ang="0">
                    <a:pos x="277" y="22"/>
                  </a:cxn>
                  <a:cxn ang="0">
                    <a:pos x="296" y="27"/>
                  </a:cxn>
                  <a:cxn ang="0">
                    <a:pos x="310" y="41"/>
                  </a:cxn>
                  <a:cxn ang="0">
                    <a:pos x="319" y="62"/>
                  </a:cxn>
                  <a:cxn ang="0">
                    <a:pos x="325" y="86"/>
                  </a:cxn>
                  <a:cxn ang="0">
                    <a:pos x="328" y="111"/>
                  </a:cxn>
                  <a:cxn ang="0">
                    <a:pos x="330" y="134"/>
                  </a:cxn>
                  <a:cxn ang="0">
                    <a:pos x="330" y="142"/>
                  </a:cxn>
                  <a:cxn ang="0">
                    <a:pos x="330" y="155"/>
                  </a:cxn>
                  <a:cxn ang="0">
                    <a:pos x="329" y="179"/>
                  </a:cxn>
                  <a:cxn ang="0">
                    <a:pos x="325" y="203"/>
                  </a:cxn>
                  <a:cxn ang="0">
                    <a:pos x="317" y="222"/>
                  </a:cxn>
                  <a:cxn ang="0">
                    <a:pos x="303" y="231"/>
                  </a:cxn>
                  <a:cxn ang="0">
                    <a:pos x="338" y="231"/>
                  </a:cxn>
                  <a:cxn ang="0">
                    <a:pos x="342" y="229"/>
                  </a:cxn>
                  <a:cxn ang="0">
                    <a:pos x="357" y="213"/>
                  </a:cxn>
                  <a:cxn ang="0">
                    <a:pos x="368" y="194"/>
                  </a:cxn>
                  <a:cxn ang="0">
                    <a:pos x="376" y="174"/>
                  </a:cxn>
                  <a:cxn ang="0">
                    <a:pos x="382" y="153"/>
                  </a:cxn>
                  <a:cxn ang="0">
                    <a:pos x="385" y="132"/>
                  </a:cxn>
                  <a:cxn ang="0">
                    <a:pos x="384" y="106"/>
                  </a:cxn>
                  <a:cxn ang="0">
                    <a:pos x="380" y="81"/>
                  </a:cxn>
                  <a:cxn ang="0">
                    <a:pos x="373" y="59"/>
                  </a:cxn>
                  <a:cxn ang="0">
                    <a:pos x="364" y="39"/>
                  </a:cxn>
                  <a:cxn ang="0">
                    <a:pos x="351" y="23"/>
                  </a:cxn>
                  <a:cxn ang="0">
                    <a:pos x="350" y="22"/>
                  </a:cxn>
                </a:cxnLst>
                <a:rect l="0" t="0" r="r" b="b"/>
                <a:pathLst>
                  <a:path w="725" h="254">
                    <a:moveTo>
                      <a:pt x="350" y="22"/>
                    </a:moveTo>
                    <a:lnTo>
                      <a:pt x="277" y="22"/>
                    </a:lnTo>
                    <a:lnTo>
                      <a:pt x="296" y="27"/>
                    </a:lnTo>
                    <a:lnTo>
                      <a:pt x="310" y="41"/>
                    </a:lnTo>
                    <a:lnTo>
                      <a:pt x="319" y="62"/>
                    </a:lnTo>
                    <a:lnTo>
                      <a:pt x="325" y="86"/>
                    </a:lnTo>
                    <a:lnTo>
                      <a:pt x="328" y="111"/>
                    </a:lnTo>
                    <a:lnTo>
                      <a:pt x="330" y="134"/>
                    </a:lnTo>
                    <a:lnTo>
                      <a:pt x="330" y="142"/>
                    </a:lnTo>
                    <a:lnTo>
                      <a:pt x="330" y="155"/>
                    </a:lnTo>
                    <a:lnTo>
                      <a:pt x="329" y="179"/>
                    </a:lnTo>
                    <a:lnTo>
                      <a:pt x="325" y="203"/>
                    </a:lnTo>
                    <a:lnTo>
                      <a:pt x="317" y="222"/>
                    </a:lnTo>
                    <a:lnTo>
                      <a:pt x="303" y="231"/>
                    </a:lnTo>
                    <a:lnTo>
                      <a:pt x="338" y="231"/>
                    </a:lnTo>
                    <a:lnTo>
                      <a:pt x="342" y="229"/>
                    </a:lnTo>
                    <a:lnTo>
                      <a:pt x="357" y="213"/>
                    </a:lnTo>
                    <a:lnTo>
                      <a:pt x="368" y="194"/>
                    </a:lnTo>
                    <a:lnTo>
                      <a:pt x="376" y="174"/>
                    </a:lnTo>
                    <a:lnTo>
                      <a:pt x="382" y="153"/>
                    </a:lnTo>
                    <a:lnTo>
                      <a:pt x="385" y="132"/>
                    </a:lnTo>
                    <a:lnTo>
                      <a:pt x="384" y="106"/>
                    </a:lnTo>
                    <a:lnTo>
                      <a:pt x="380" y="81"/>
                    </a:lnTo>
                    <a:lnTo>
                      <a:pt x="373" y="59"/>
                    </a:lnTo>
                    <a:lnTo>
                      <a:pt x="364" y="39"/>
                    </a:lnTo>
                    <a:lnTo>
                      <a:pt x="351" y="23"/>
                    </a:lnTo>
                    <a:lnTo>
                      <a:pt x="350" y="2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Freeform 41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466" y="5"/>
                  </a:cxn>
                  <a:cxn ang="0">
                    <a:pos x="403" y="6"/>
                  </a:cxn>
                  <a:cxn ang="0">
                    <a:pos x="403" y="11"/>
                  </a:cxn>
                  <a:cxn ang="0">
                    <a:pos x="442" y="27"/>
                  </a:cxn>
                  <a:cxn ang="0">
                    <a:pos x="447" y="29"/>
                  </a:cxn>
                  <a:cxn ang="0">
                    <a:pos x="447" y="34"/>
                  </a:cxn>
                  <a:cxn ang="0">
                    <a:pos x="447" y="39"/>
                  </a:cxn>
                  <a:cxn ang="0">
                    <a:pos x="448" y="59"/>
                  </a:cxn>
                  <a:cxn ang="0">
                    <a:pos x="448" y="79"/>
                  </a:cxn>
                  <a:cxn ang="0">
                    <a:pos x="449" y="89"/>
                  </a:cxn>
                  <a:cxn ang="0">
                    <a:pos x="449" y="151"/>
                  </a:cxn>
                  <a:cxn ang="0">
                    <a:pos x="449" y="171"/>
                  </a:cxn>
                  <a:cxn ang="0">
                    <a:pos x="448" y="191"/>
                  </a:cxn>
                  <a:cxn ang="0">
                    <a:pos x="448" y="222"/>
                  </a:cxn>
                  <a:cxn ang="0">
                    <a:pos x="403" y="244"/>
                  </a:cxn>
                  <a:cxn ang="0">
                    <a:pos x="403" y="250"/>
                  </a:cxn>
                  <a:cxn ang="0">
                    <a:pos x="443" y="247"/>
                  </a:cxn>
                  <a:cxn ang="0">
                    <a:pos x="463" y="247"/>
                  </a:cxn>
                  <a:cxn ang="0">
                    <a:pos x="547" y="247"/>
                  </a:cxn>
                  <a:cxn ang="0">
                    <a:pos x="550" y="244"/>
                  </a:cxn>
                  <a:cxn ang="0">
                    <a:pos x="507" y="223"/>
                  </a:cxn>
                  <a:cxn ang="0">
                    <a:pos x="505" y="219"/>
                  </a:cxn>
                  <a:cxn ang="0">
                    <a:pos x="505" y="211"/>
                  </a:cxn>
                  <a:cxn ang="0">
                    <a:pos x="504" y="191"/>
                  </a:cxn>
                  <a:cxn ang="0">
                    <a:pos x="503" y="171"/>
                  </a:cxn>
                  <a:cxn ang="0">
                    <a:pos x="503" y="151"/>
                  </a:cxn>
                  <a:cxn ang="0">
                    <a:pos x="503" y="141"/>
                  </a:cxn>
                  <a:cxn ang="0">
                    <a:pos x="503" y="99"/>
                  </a:cxn>
                  <a:cxn ang="0">
                    <a:pos x="503" y="79"/>
                  </a:cxn>
                  <a:cxn ang="0">
                    <a:pos x="503" y="69"/>
                  </a:cxn>
                  <a:cxn ang="0">
                    <a:pos x="503" y="49"/>
                  </a:cxn>
                  <a:cxn ang="0">
                    <a:pos x="504" y="27"/>
                  </a:cxn>
                  <a:cxn ang="0">
                    <a:pos x="504" y="10"/>
                  </a:cxn>
                  <a:cxn ang="0">
                    <a:pos x="488" y="7"/>
                  </a:cxn>
                  <a:cxn ang="0">
                    <a:pos x="466" y="5"/>
                  </a:cxn>
                </a:cxnLst>
                <a:rect l="0" t="0" r="r" b="b"/>
                <a:pathLst>
                  <a:path w="725" h="254">
                    <a:moveTo>
                      <a:pt x="466" y="5"/>
                    </a:moveTo>
                    <a:lnTo>
                      <a:pt x="403" y="6"/>
                    </a:lnTo>
                    <a:lnTo>
                      <a:pt x="403" y="11"/>
                    </a:lnTo>
                    <a:lnTo>
                      <a:pt x="442" y="27"/>
                    </a:lnTo>
                    <a:lnTo>
                      <a:pt x="447" y="29"/>
                    </a:lnTo>
                    <a:lnTo>
                      <a:pt x="447" y="34"/>
                    </a:lnTo>
                    <a:lnTo>
                      <a:pt x="447" y="39"/>
                    </a:lnTo>
                    <a:lnTo>
                      <a:pt x="448" y="59"/>
                    </a:lnTo>
                    <a:lnTo>
                      <a:pt x="448" y="79"/>
                    </a:lnTo>
                    <a:lnTo>
                      <a:pt x="449" y="89"/>
                    </a:lnTo>
                    <a:lnTo>
                      <a:pt x="449" y="151"/>
                    </a:lnTo>
                    <a:lnTo>
                      <a:pt x="449" y="171"/>
                    </a:lnTo>
                    <a:lnTo>
                      <a:pt x="448" y="191"/>
                    </a:lnTo>
                    <a:lnTo>
                      <a:pt x="448" y="222"/>
                    </a:lnTo>
                    <a:lnTo>
                      <a:pt x="403" y="244"/>
                    </a:lnTo>
                    <a:lnTo>
                      <a:pt x="403" y="250"/>
                    </a:lnTo>
                    <a:lnTo>
                      <a:pt x="443" y="247"/>
                    </a:lnTo>
                    <a:lnTo>
                      <a:pt x="463" y="247"/>
                    </a:lnTo>
                    <a:lnTo>
                      <a:pt x="547" y="247"/>
                    </a:lnTo>
                    <a:lnTo>
                      <a:pt x="550" y="244"/>
                    </a:lnTo>
                    <a:lnTo>
                      <a:pt x="507" y="223"/>
                    </a:lnTo>
                    <a:lnTo>
                      <a:pt x="505" y="219"/>
                    </a:lnTo>
                    <a:lnTo>
                      <a:pt x="505" y="211"/>
                    </a:lnTo>
                    <a:lnTo>
                      <a:pt x="504" y="191"/>
                    </a:lnTo>
                    <a:lnTo>
                      <a:pt x="503" y="171"/>
                    </a:lnTo>
                    <a:lnTo>
                      <a:pt x="503" y="151"/>
                    </a:lnTo>
                    <a:lnTo>
                      <a:pt x="503" y="141"/>
                    </a:lnTo>
                    <a:lnTo>
                      <a:pt x="503" y="99"/>
                    </a:lnTo>
                    <a:lnTo>
                      <a:pt x="503" y="79"/>
                    </a:lnTo>
                    <a:lnTo>
                      <a:pt x="503" y="69"/>
                    </a:lnTo>
                    <a:lnTo>
                      <a:pt x="503" y="49"/>
                    </a:lnTo>
                    <a:lnTo>
                      <a:pt x="504" y="27"/>
                    </a:lnTo>
                    <a:lnTo>
                      <a:pt x="504" y="10"/>
                    </a:lnTo>
                    <a:lnTo>
                      <a:pt x="488" y="7"/>
                    </a:lnTo>
                    <a:lnTo>
                      <a:pt x="466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Freeform 42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547" y="247"/>
                  </a:cxn>
                  <a:cxn ang="0">
                    <a:pos x="463" y="247"/>
                  </a:cxn>
                  <a:cxn ang="0">
                    <a:pos x="489" y="247"/>
                  </a:cxn>
                  <a:cxn ang="0">
                    <a:pos x="510" y="247"/>
                  </a:cxn>
                  <a:cxn ang="0">
                    <a:pos x="528" y="248"/>
                  </a:cxn>
                  <a:cxn ang="0">
                    <a:pos x="545" y="249"/>
                  </a:cxn>
                  <a:cxn ang="0">
                    <a:pos x="547" y="247"/>
                  </a:cxn>
                </a:cxnLst>
                <a:rect l="0" t="0" r="r" b="b"/>
                <a:pathLst>
                  <a:path w="725" h="254">
                    <a:moveTo>
                      <a:pt x="547" y="247"/>
                    </a:moveTo>
                    <a:lnTo>
                      <a:pt x="463" y="247"/>
                    </a:lnTo>
                    <a:lnTo>
                      <a:pt x="489" y="247"/>
                    </a:lnTo>
                    <a:lnTo>
                      <a:pt x="510" y="247"/>
                    </a:lnTo>
                    <a:lnTo>
                      <a:pt x="528" y="248"/>
                    </a:lnTo>
                    <a:lnTo>
                      <a:pt x="545" y="249"/>
                    </a:lnTo>
                    <a:lnTo>
                      <a:pt x="547" y="2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43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712" y="115"/>
                  </a:cxn>
                  <a:cxn ang="0">
                    <a:pos x="598" y="115"/>
                  </a:cxn>
                  <a:cxn ang="0">
                    <a:pos x="621" y="117"/>
                  </a:cxn>
                  <a:cxn ang="0">
                    <a:pos x="642" y="124"/>
                  </a:cxn>
                  <a:cxn ang="0">
                    <a:pos x="658" y="138"/>
                  </a:cxn>
                  <a:cxn ang="0">
                    <a:pos x="665" y="160"/>
                  </a:cxn>
                  <a:cxn ang="0">
                    <a:pos x="660" y="181"/>
                  </a:cxn>
                  <a:cxn ang="0">
                    <a:pos x="649" y="199"/>
                  </a:cxn>
                  <a:cxn ang="0">
                    <a:pos x="633" y="213"/>
                  </a:cxn>
                  <a:cxn ang="0">
                    <a:pos x="613" y="224"/>
                  </a:cxn>
                  <a:cxn ang="0">
                    <a:pos x="592" y="232"/>
                  </a:cxn>
                  <a:cxn ang="0">
                    <a:pos x="571" y="236"/>
                  </a:cxn>
                  <a:cxn ang="0">
                    <a:pos x="567" y="253"/>
                  </a:cxn>
                  <a:cxn ang="0">
                    <a:pos x="587" y="250"/>
                  </a:cxn>
                  <a:cxn ang="0">
                    <a:pos x="609" y="247"/>
                  </a:cxn>
                  <a:cxn ang="0">
                    <a:pos x="632" y="242"/>
                  </a:cxn>
                  <a:cxn ang="0">
                    <a:pos x="654" y="235"/>
                  </a:cxn>
                  <a:cxn ang="0">
                    <a:pos x="674" y="226"/>
                  </a:cxn>
                  <a:cxn ang="0">
                    <a:pos x="693" y="214"/>
                  </a:cxn>
                  <a:cxn ang="0">
                    <a:pos x="708" y="200"/>
                  </a:cxn>
                  <a:cxn ang="0">
                    <a:pos x="719" y="182"/>
                  </a:cxn>
                  <a:cxn ang="0">
                    <a:pos x="724" y="160"/>
                  </a:cxn>
                  <a:cxn ang="0">
                    <a:pos x="721" y="134"/>
                  </a:cxn>
                  <a:cxn ang="0">
                    <a:pos x="712" y="115"/>
                  </a:cxn>
                </a:cxnLst>
                <a:rect l="0" t="0" r="r" b="b"/>
                <a:pathLst>
                  <a:path w="725" h="254">
                    <a:moveTo>
                      <a:pt x="712" y="115"/>
                    </a:moveTo>
                    <a:lnTo>
                      <a:pt x="598" y="115"/>
                    </a:lnTo>
                    <a:lnTo>
                      <a:pt x="621" y="117"/>
                    </a:lnTo>
                    <a:lnTo>
                      <a:pt x="642" y="124"/>
                    </a:lnTo>
                    <a:lnTo>
                      <a:pt x="658" y="138"/>
                    </a:lnTo>
                    <a:lnTo>
                      <a:pt x="665" y="160"/>
                    </a:lnTo>
                    <a:lnTo>
                      <a:pt x="660" y="181"/>
                    </a:lnTo>
                    <a:lnTo>
                      <a:pt x="649" y="199"/>
                    </a:lnTo>
                    <a:lnTo>
                      <a:pt x="633" y="213"/>
                    </a:lnTo>
                    <a:lnTo>
                      <a:pt x="613" y="224"/>
                    </a:lnTo>
                    <a:lnTo>
                      <a:pt x="592" y="232"/>
                    </a:lnTo>
                    <a:lnTo>
                      <a:pt x="571" y="236"/>
                    </a:lnTo>
                    <a:lnTo>
                      <a:pt x="567" y="253"/>
                    </a:lnTo>
                    <a:lnTo>
                      <a:pt x="587" y="250"/>
                    </a:lnTo>
                    <a:lnTo>
                      <a:pt x="609" y="247"/>
                    </a:lnTo>
                    <a:lnTo>
                      <a:pt x="632" y="242"/>
                    </a:lnTo>
                    <a:lnTo>
                      <a:pt x="654" y="235"/>
                    </a:lnTo>
                    <a:lnTo>
                      <a:pt x="674" y="226"/>
                    </a:lnTo>
                    <a:lnTo>
                      <a:pt x="693" y="214"/>
                    </a:lnTo>
                    <a:lnTo>
                      <a:pt x="708" y="200"/>
                    </a:lnTo>
                    <a:lnTo>
                      <a:pt x="719" y="182"/>
                    </a:lnTo>
                    <a:lnTo>
                      <a:pt x="724" y="160"/>
                    </a:lnTo>
                    <a:lnTo>
                      <a:pt x="721" y="134"/>
                    </a:lnTo>
                    <a:lnTo>
                      <a:pt x="712" y="1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44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598" y="3"/>
                  </a:cxn>
                  <a:cxn ang="0">
                    <a:pos x="592" y="23"/>
                  </a:cxn>
                  <a:cxn ang="0">
                    <a:pos x="587" y="42"/>
                  </a:cxn>
                  <a:cxn ang="0">
                    <a:pos x="582" y="62"/>
                  </a:cxn>
                  <a:cxn ang="0">
                    <a:pos x="578" y="82"/>
                  </a:cxn>
                  <a:cxn ang="0">
                    <a:pos x="574" y="101"/>
                  </a:cxn>
                  <a:cxn ang="0">
                    <a:pos x="580" y="116"/>
                  </a:cxn>
                  <a:cxn ang="0">
                    <a:pos x="589" y="115"/>
                  </a:cxn>
                  <a:cxn ang="0">
                    <a:pos x="712" y="115"/>
                  </a:cxn>
                  <a:cxn ang="0">
                    <a:pos x="711" y="113"/>
                  </a:cxn>
                  <a:cxn ang="0">
                    <a:pos x="697" y="98"/>
                  </a:cxn>
                  <a:cxn ang="0">
                    <a:pos x="678" y="88"/>
                  </a:cxn>
                  <a:cxn ang="0">
                    <a:pos x="658" y="82"/>
                  </a:cxn>
                  <a:cxn ang="0">
                    <a:pos x="648" y="81"/>
                  </a:cxn>
                  <a:cxn ang="0">
                    <a:pos x="605" y="81"/>
                  </a:cxn>
                  <a:cxn ang="0">
                    <a:pos x="612" y="49"/>
                  </a:cxn>
                  <a:cxn ang="0">
                    <a:pos x="722" y="49"/>
                  </a:cxn>
                  <a:cxn ang="0">
                    <a:pos x="722" y="6"/>
                  </a:cxn>
                  <a:cxn ang="0">
                    <a:pos x="662" y="6"/>
                  </a:cxn>
                  <a:cxn ang="0">
                    <a:pos x="638" y="5"/>
                  </a:cxn>
                  <a:cxn ang="0">
                    <a:pos x="616" y="4"/>
                  </a:cxn>
                  <a:cxn ang="0">
                    <a:pos x="598" y="3"/>
                  </a:cxn>
                </a:cxnLst>
                <a:rect l="0" t="0" r="r" b="b"/>
                <a:pathLst>
                  <a:path w="725" h="254">
                    <a:moveTo>
                      <a:pt x="598" y="3"/>
                    </a:moveTo>
                    <a:lnTo>
                      <a:pt x="592" y="23"/>
                    </a:lnTo>
                    <a:lnTo>
                      <a:pt x="587" y="42"/>
                    </a:lnTo>
                    <a:lnTo>
                      <a:pt x="582" y="62"/>
                    </a:lnTo>
                    <a:lnTo>
                      <a:pt x="578" y="82"/>
                    </a:lnTo>
                    <a:lnTo>
                      <a:pt x="574" y="101"/>
                    </a:lnTo>
                    <a:lnTo>
                      <a:pt x="580" y="116"/>
                    </a:lnTo>
                    <a:lnTo>
                      <a:pt x="589" y="115"/>
                    </a:lnTo>
                    <a:lnTo>
                      <a:pt x="712" y="115"/>
                    </a:lnTo>
                    <a:lnTo>
                      <a:pt x="711" y="113"/>
                    </a:lnTo>
                    <a:lnTo>
                      <a:pt x="697" y="98"/>
                    </a:lnTo>
                    <a:lnTo>
                      <a:pt x="678" y="88"/>
                    </a:lnTo>
                    <a:lnTo>
                      <a:pt x="658" y="82"/>
                    </a:lnTo>
                    <a:lnTo>
                      <a:pt x="648" y="81"/>
                    </a:lnTo>
                    <a:lnTo>
                      <a:pt x="605" y="81"/>
                    </a:lnTo>
                    <a:lnTo>
                      <a:pt x="612" y="49"/>
                    </a:lnTo>
                    <a:lnTo>
                      <a:pt x="722" y="49"/>
                    </a:lnTo>
                    <a:lnTo>
                      <a:pt x="722" y="6"/>
                    </a:lnTo>
                    <a:lnTo>
                      <a:pt x="662" y="6"/>
                    </a:lnTo>
                    <a:lnTo>
                      <a:pt x="638" y="5"/>
                    </a:lnTo>
                    <a:lnTo>
                      <a:pt x="616" y="4"/>
                    </a:lnTo>
                    <a:lnTo>
                      <a:pt x="598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Freeform 45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621" y="79"/>
                  </a:cxn>
                  <a:cxn ang="0">
                    <a:pos x="605" y="81"/>
                  </a:cxn>
                  <a:cxn ang="0">
                    <a:pos x="648" y="81"/>
                  </a:cxn>
                  <a:cxn ang="0">
                    <a:pos x="636" y="80"/>
                  </a:cxn>
                  <a:cxn ang="0">
                    <a:pos x="621" y="79"/>
                  </a:cxn>
                </a:cxnLst>
                <a:rect l="0" t="0" r="r" b="b"/>
                <a:pathLst>
                  <a:path w="725" h="254">
                    <a:moveTo>
                      <a:pt x="621" y="79"/>
                    </a:moveTo>
                    <a:lnTo>
                      <a:pt x="605" y="81"/>
                    </a:lnTo>
                    <a:lnTo>
                      <a:pt x="648" y="81"/>
                    </a:lnTo>
                    <a:lnTo>
                      <a:pt x="636" y="80"/>
                    </a:lnTo>
                    <a:lnTo>
                      <a:pt x="621" y="7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Freeform 46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722" y="49"/>
                  </a:cxn>
                  <a:cxn ang="0">
                    <a:pos x="713" y="49"/>
                  </a:cxn>
                  <a:cxn ang="0">
                    <a:pos x="716" y="52"/>
                  </a:cxn>
                  <a:cxn ang="0">
                    <a:pos x="716" y="58"/>
                  </a:cxn>
                  <a:cxn ang="0">
                    <a:pos x="722" y="58"/>
                  </a:cxn>
                  <a:cxn ang="0">
                    <a:pos x="722" y="49"/>
                  </a:cxn>
                </a:cxnLst>
                <a:rect l="0" t="0" r="r" b="b"/>
                <a:pathLst>
                  <a:path w="725" h="254">
                    <a:moveTo>
                      <a:pt x="722" y="49"/>
                    </a:moveTo>
                    <a:lnTo>
                      <a:pt x="713" y="49"/>
                    </a:lnTo>
                    <a:lnTo>
                      <a:pt x="716" y="52"/>
                    </a:lnTo>
                    <a:lnTo>
                      <a:pt x="716" y="58"/>
                    </a:lnTo>
                    <a:lnTo>
                      <a:pt x="722" y="58"/>
                    </a:lnTo>
                    <a:lnTo>
                      <a:pt x="722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Freeform 47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722" y="3"/>
                  </a:cxn>
                  <a:cxn ang="0">
                    <a:pos x="704" y="4"/>
                  </a:cxn>
                  <a:cxn ang="0">
                    <a:pos x="683" y="5"/>
                  </a:cxn>
                  <a:cxn ang="0">
                    <a:pos x="662" y="6"/>
                  </a:cxn>
                  <a:cxn ang="0">
                    <a:pos x="722" y="6"/>
                  </a:cxn>
                  <a:cxn ang="0">
                    <a:pos x="722" y="3"/>
                  </a:cxn>
                </a:cxnLst>
                <a:rect l="0" t="0" r="r" b="b"/>
                <a:pathLst>
                  <a:path w="725" h="254">
                    <a:moveTo>
                      <a:pt x="722" y="3"/>
                    </a:moveTo>
                    <a:lnTo>
                      <a:pt x="704" y="4"/>
                    </a:lnTo>
                    <a:lnTo>
                      <a:pt x="683" y="5"/>
                    </a:lnTo>
                    <a:lnTo>
                      <a:pt x="662" y="6"/>
                    </a:lnTo>
                    <a:lnTo>
                      <a:pt x="722" y="6"/>
                    </a:lnTo>
                    <a:lnTo>
                      <a:pt x="722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30" name="Freeform 48"/>
            <p:cNvSpPr>
              <a:spLocks/>
            </p:cNvSpPr>
            <p:nvPr/>
          </p:nvSpPr>
          <p:spPr bwMode="auto">
            <a:xfrm>
              <a:off x="8875" y="563"/>
              <a:ext cx="743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42" y="0"/>
                </a:cxn>
              </a:cxnLst>
              <a:rect l="0" t="0" r="r" b="b"/>
              <a:pathLst>
                <a:path w="743" h="20">
                  <a:moveTo>
                    <a:pt x="0" y="0"/>
                  </a:moveTo>
                  <a:lnTo>
                    <a:pt x="742" y="0"/>
                  </a:lnTo>
                </a:path>
              </a:pathLst>
            </a:custGeom>
            <a:noFill/>
            <a:ln w="44449">
              <a:solidFill>
                <a:srgbClr val="008BB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66" name="Рисунок 65" descr="IEA Home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43977" y="141278"/>
            <a:ext cx="1764000" cy="70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92753" y="1105786"/>
            <a:ext cx="2700000" cy="596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AutoShape 5"/>
          <p:cNvSpPr>
            <a:spLocks/>
          </p:cNvSpPr>
          <p:nvPr/>
        </p:nvSpPr>
        <p:spPr bwMode="auto">
          <a:xfrm>
            <a:off x="8316689" y="1475756"/>
            <a:ext cx="466158" cy="738286"/>
          </a:xfrm>
          <a:prstGeom prst="leftBrace">
            <a:avLst>
              <a:gd name="adj1" fmla="val 60919"/>
              <a:gd name="adj2" fmla="val 50000"/>
            </a:avLst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lIns="108823" tIns="54411" rIns="108823" bIns="54411" anchor="ctr"/>
          <a:lstStyle/>
          <a:p>
            <a:endParaRPr lang="ru-RU"/>
          </a:p>
        </p:txBody>
      </p:sp>
      <p:sp>
        <p:nvSpPr>
          <p:cNvPr id="70" name="AutoShape 7"/>
          <p:cNvSpPr>
            <a:spLocks/>
          </p:cNvSpPr>
          <p:nvPr/>
        </p:nvSpPr>
        <p:spPr bwMode="auto">
          <a:xfrm>
            <a:off x="8316689" y="2430066"/>
            <a:ext cx="517725" cy="4734322"/>
          </a:xfrm>
          <a:prstGeom prst="leftBrace">
            <a:avLst>
              <a:gd name="adj1" fmla="val 38007"/>
              <a:gd name="adj2" fmla="val 50000"/>
            </a:avLst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lIns="108823" tIns="54411" rIns="108823" bIns="54411" anchor="ctr"/>
          <a:lstStyle/>
          <a:p>
            <a:endParaRPr lang="ru-RU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609" y="2142034"/>
            <a:ext cx="4029075" cy="20471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71" name="AutoShape 41"/>
          <p:cNvSpPr>
            <a:spLocks noChangeArrowheads="1"/>
          </p:cNvSpPr>
          <p:nvPr/>
        </p:nvSpPr>
        <p:spPr bwMode="auto">
          <a:xfrm flipH="1">
            <a:off x="6516489" y="1493962"/>
            <a:ext cx="1872208" cy="633234"/>
          </a:xfrm>
          <a:prstGeom prst="star32">
            <a:avLst>
              <a:gd name="adj" fmla="val 37500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0" hangingPunct="0"/>
            <a:r>
              <a:rPr lang="ru-RU" sz="1600" b="1" dirty="0" smtClean="0">
                <a:solidFill>
                  <a:schemeClr val="bg1"/>
                </a:solidFill>
                <a:latin typeface="Arial Narrow" pitchFamily="34" charset="0"/>
              </a:rPr>
              <a:t>5 стран  </a:t>
            </a:r>
            <a:endParaRPr lang="en-GB" sz="16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72" name="AutoShape 41"/>
          <p:cNvSpPr>
            <a:spLocks noChangeArrowheads="1"/>
          </p:cNvSpPr>
          <p:nvPr/>
        </p:nvSpPr>
        <p:spPr bwMode="auto">
          <a:xfrm flipH="1">
            <a:off x="6372473" y="2430066"/>
            <a:ext cx="2448272" cy="633234"/>
          </a:xfrm>
          <a:prstGeom prst="star32">
            <a:avLst>
              <a:gd name="adj" fmla="val 37500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sz="1600" b="1" dirty="0" smtClean="0">
                <a:solidFill>
                  <a:schemeClr val="bg1"/>
                </a:solidFill>
                <a:latin typeface="Arial Narrow" pitchFamily="34" charset="0"/>
              </a:rPr>
              <a:t>2 страны (=)</a:t>
            </a:r>
            <a:endParaRPr lang="en-GB" sz="16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73" name="AutoShape 41"/>
          <p:cNvSpPr>
            <a:spLocks noChangeArrowheads="1"/>
          </p:cNvSpPr>
          <p:nvPr/>
        </p:nvSpPr>
        <p:spPr bwMode="auto">
          <a:xfrm flipH="1">
            <a:off x="6372473" y="4518298"/>
            <a:ext cx="2160240" cy="633234"/>
          </a:xfrm>
          <a:prstGeom prst="star32">
            <a:avLst>
              <a:gd name="adj" fmla="val 37500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0" hangingPunct="0"/>
            <a:r>
              <a:rPr lang="ru-RU" sz="1600" b="1" dirty="0" smtClean="0">
                <a:solidFill>
                  <a:schemeClr val="bg1"/>
                </a:solidFill>
                <a:latin typeface="Arial Narrow" pitchFamily="34" charset="0"/>
              </a:rPr>
              <a:t>32 страны  </a:t>
            </a:r>
            <a:endParaRPr lang="en-GB" sz="16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74" name="Picture 16" descr="image00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649" y="1709986"/>
            <a:ext cx="252000" cy="23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31" descr="image00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65" y="4719484"/>
            <a:ext cx="252000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076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 заданий по математике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10908977" y="125811"/>
            <a:ext cx="841325" cy="864095"/>
            <a:chOff x="8845" y="281"/>
            <a:chExt cx="816" cy="685"/>
          </a:xfrm>
        </p:grpSpPr>
        <p:sp>
          <p:nvSpPr>
            <p:cNvPr id="7" name="Freeform 10"/>
            <p:cNvSpPr>
              <a:spLocks/>
            </p:cNvSpPr>
            <p:nvPr/>
          </p:nvSpPr>
          <p:spPr bwMode="auto">
            <a:xfrm>
              <a:off x="8845" y="281"/>
              <a:ext cx="816" cy="685"/>
            </a:xfrm>
            <a:custGeom>
              <a:avLst/>
              <a:gdLst/>
              <a:ahLst/>
              <a:cxnLst>
                <a:cxn ang="0">
                  <a:pos x="0" y="684"/>
                </a:cxn>
                <a:cxn ang="0">
                  <a:pos x="816" y="684"/>
                </a:cxn>
                <a:cxn ang="0">
                  <a:pos x="816" y="0"/>
                </a:cxn>
                <a:cxn ang="0">
                  <a:pos x="0" y="0"/>
                </a:cxn>
                <a:cxn ang="0">
                  <a:pos x="0" y="684"/>
                </a:cxn>
              </a:cxnLst>
              <a:rect l="0" t="0" r="r" b="b"/>
              <a:pathLst>
                <a:path w="816" h="685">
                  <a:moveTo>
                    <a:pt x="0" y="684"/>
                  </a:moveTo>
                  <a:lnTo>
                    <a:pt x="816" y="684"/>
                  </a:lnTo>
                  <a:lnTo>
                    <a:pt x="816" y="0"/>
                  </a:lnTo>
                  <a:lnTo>
                    <a:pt x="0" y="0"/>
                  </a:lnTo>
                  <a:lnTo>
                    <a:pt x="0" y="68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8887" y="336"/>
              <a:ext cx="727" cy="154"/>
              <a:chOff x="8887" y="336"/>
              <a:chExt cx="727" cy="154"/>
            </a:xfrm>
          </p:grpSpPr>
          <p:sp>
            <p:nvSpPr>
              <p:cNvPr id="24" name="Freeform 12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89" y="20"/>
                  </a:cxn>
                  <a:cxn ang="0">
                    <a:pos x="53" y="20"/>
                  </a:cxn>
                  <a:cxn ang="0">
                    <a:pos x="53" y="29"/>
                  </a:cxn>
                  <a:cxn ang="0">
                    <a:pos x="53" y="39"/>
                  </a:cxn>
                  <a:cxn ang="0">
                    <a:pos x="53" y="118"/>
                  </a:cxn>
                  <a:cxn ang="0">
                    <a:pos x="53" y="126"/>
                  </a:cxn>
                  <a:cxn ang="0">
                    <a:pos x="52" y="131"/>
                  </a:cxn>
                  <a:cxn ang="0">
                    <a:pos x="52" y="135"/>
                  </a:cxn>
                  <a:cxn ang="0">
                    <a:pos x="51" y="137"/>
                  </a:cxn>
                  <a:cxn ang="0">
                    <a:pos x="27" y="146"/>
                  </a:cxn>
                  <a:cxn ang="0">
                    <a:pos x="27" y="149"/>
                  </a:cxn>
                  <a:cxn ang="0">
                    <a:pos x="48" y="148"/>
                  </a:cxn>
                  <a:cxn ang="0">
                    <a:pos x="67" y="148"/>
                  </a:cxn>
                  <a:cxn ang="0">
                    <a:pos x="111" y="148"/>
                  </a:cxn>
                  <a:cxn ang="0">
                    <a:pos x="114" y="146"/>
                  </a:cxn>
                  <a:cxn ang="0">
                    <a:pos x="92" y="138"/>
                  </a:cxn>
                  <a:cxn ang="0">
                    <a:pos x="90" y="137"/>
                  </a:cxn>
                  <a:cxn ang="0">
                    <a:pos x="89" y="131"/>
                  </a:cxn>
                  <a:cxn ang="0">
                    <a:pos x="88" y="118"/>
                  </a:cxn>
                  <a:cxn ang="0">
                    <a:pos x="88" y="39"/>
                  </a:cxn>
                  <a:cxn ang="0">
                    <a:pos x="88" y="29"/>
                  </a:cxn>
                  <a:cxn ang="0">
                    <a:pos x="89" y="20"/>
                  </a:cxn>
                </a:cxnLst>
                <a:rect l="0" t="0" r="r" b="b"/>
                <a:pathLst>
                  <a:path w="727" h="154">
                    <a:moveTo>
                      <a:pt x="89" y="20"/>
                    </a:moveTo>
                    <a:lnTo>
                      <a:pt x="53" y="20"/>
                    </a:lnTo>
                    <a:lnTo>
                      <a:pt x="53" y="29"/>
                    </a:lnTo>
                    <a:lnTo>
                      <a:pt x="53" y="39"/>
                    </a:lnTo>
                    <a:lnTo>
                      <a:pt x="53" y="118"/>
                    </a:lnTo>
                    <a:lnTo>
                      <a:pt x="53" y="126"/>
                    </a:lnTo>
                    <a:lnTo>
                      <a:pt x="52" y="131"/>
                    </a:lnTo>
                    <a:lnTo>
                      <a:pt x="52" y="135"/>
                    </a:lnTo>
                    <a:lnTo>
                      <a:pt x="51" y="137"/>
                    </a:lnTo>
                    <a:lnTo>
                      <a:pt x="27" y="146"/>
                    </a:lnTo>
                    <a:lnTo>
                      <a:pt x="27" y="149"/>
                    </a:lnTo>
                    <a:lnTo>
                      <a:pt x="48" y="148"/>
                    </a:lnTo>
                    <a:lnTo>
                      <a:pt x="67" y="148"/>
                    </a:lnTo>
                    <a:lnTo>
                      <a:pt x="111" y="148"/>
                    </a:lnTo>
                    <a:lnTo>
                      <a:pt x="114" y="146"/>
                    </a:lnTo>
                    <a:lnTo>
                      <a:pt x="92" y="138"/>
                    </a:lnTo>
                    <a:lnTo>
                      <a:pt x="90" y="137"/>
                    </a:lnTo>
                    <a:lnTo>
                      <a:pt x="89" y="131"/>
                    </a:lnTo>
                    <a:lnTo>
                      <a:pt x="88" y="118"/>
                    </a:lnTo>
                    <a:lnTo>
                      <a:pt x="88" y="39"/>
                    </a:lnTo>
                    <a:lnTo>
                      <a:pt x="88" y="29"/>
                    </a:lnTo>
                    <a:lnTo>
                      <a:pt x="89" y="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" name="Freeform 13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111" y="148"/>
                  </a:cxn>
                  <a:cxn ang="0">
                    <a:pos x="67" y="148"/>
                  </a:cxn>
                  <a:cxn ang="0">
                    <a:pos x="87" y="148"/>
                  </a:cxn>
                  <a:cxn ang="0">
                    <a:pos x="107" y="149"/>
                  </a:cxn>
                  <a:cxn ang="0">
                    <a:pos x="111" y="148"/>
                  </a:cxn>
                </a:cxnLst>
                <a:rect l="0" t="0" r="r" b="b"/>
                <a:pathLst>
                  <a:path w="727" h="154">
                    <a:moveTo>
                      <a:pt x="111" y="148"/>
                    </a:moveTo>
                    <a:lnTo>
                      <a:pt x="67" y="148"/>
                    </a:lnTo>
                    <a:lnTo>
                      <a:pt x="87" y="148"/>
                    </a:lnTo>
                    <a:lnTo>
                      <a:pt x="107" y="149"/>
                    </a:lnTo>
                    <a:lnTo>
                      <a:pt x="111" y="1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14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0" y="45"/>
                  </a:cxn>
                  <a:cxn ang="0">
                    <a:pos x="3" y="45"/>
                  </a:cxn>
                  <a:cxn ang="0">
                    <a:pos x="10" y="27"/>
                  </a:cxn>
                  <a:cxn ang="0">
                    <a:pos x="12" y="20"/>
                  </a:cxn>
                  <a:cxn ang="0">
                    <a:pos x="142" y="20"/>
                  </a:cxn>
                  <a:cxn ang="0">
                    <a:pos x="142" y="5"/>
                  </a:cxn>
                  <a:cxn ang="0">
                    <a:pos x="82" y="5"/>
                  </a:cxn>
                  <a:cxn ang="0">
                    <a:pos x="59" y="5"/>
                  </a:cxn>
                  <a:cxn ang="0">
                    <a:pos x="38" y="4"/>
                  </a:cxn>
                  <a:cxn ang="0">
                    <a:pos x="1" y="3"/>
                  </a:cxn>
                </a:cxnLst>
                <a:rect l="0" t="0" r="r" b="b"/>
                <a:pathLst>
                  <a:path w="727" h="154">
                    <a:moveTo>
                      <a:pt x="1" y="3"/>
                    </a:moveTo>
                    <a:lnTo>
                      <a:pt x="0" y="45"/>
                    </a:lnTo>
                    <a:lnTo>
                      <a:pt x="3" y="45"/>
                    </a:lnTo>
                    <a:lnTo>
                      <a:pt x="10" y="27"/>
                    </a:lnTo>
                    <a:lnTo>
                      <a:pt x="12" y="20"/>
                    </a:lnTo>
                    <a:lnTo>
                      <a:pt x="142" y="20"/>
                    </a:lnTo>
                    <a:lnTo>
                      <a:pt x="142" y="5"/>
                    </a:lnTo>
                    <a:lnTo>
                      <a:pt x="82" y="5"/>
                    </a:lnTo>
                    <a:lnTo>
                      <a:pt x="59" y="5"/>
                    </a:lnTo>
                    <a:lnTo>
                      <a:pt x="38" y="4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15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142" y="20"/>
                  </a:cxn>
                  <a:cxn ang="0">
                    <a:pos x="129" y="20"/>
                  </a:cxn>
                  <a:cxn ang="0">
                    <a:pos x="132" y="27"/>
                  </a:cxn>
                  <a:cxn ang="0">
                    <a:pos x="138" y="45"/>
                  </a:cxn>
                  <a:cxn ang="0">
                    <a:pos x="142" y="45"/>
                  </a:cxn>
                  <a:cxn ang="0">
                    <a:pos x="142" y="20"/>
                  </a:cxn>
                </a:cxnLst>
                <a:rect l="0" t="0" r="r" b="b"/>
                <a:pathLst>
                  <a:path w="727" h="154">
                    <a:moveTo>
                      <a:pt x="142" y="20"/>
                    </a:moveTo>
                    <a:lnTo>
                      <a:pt x="129" y="20"/>
                    </a:lnTo>
                    <a:lnTo>
                      <a:pt x="132" y="27"/>
                    </a:lnTo>
                    <a:lnTo>
                      <a:pt x="138" y="45"/>
                    </a:lnTo>
                    <a:lnTo>
                      <a:pt x="142" y="45"/>
                    </a:lnTo>
                    <a:lnTo>
                      <a:pt x="142" y="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16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142" y="3"/>
                  </a:cxn>
                  <a:cxn ang="0">
                    <a:pos x="102" y="5"/>
                  </a:cxn>
                  <a:cxn ang="0">
                    <a:pos x="82" y="5"/>
                  </a:cxn>
                  <a:cxn ang="0">
                    <a:pos x="142" y="5"/>
                  </a:cxn>
                  <a:cxn ang="0">
                    <a:pos x="142" y="3"/>
                  </a:cxn>
                </a:cxnLst>
                <a:rect l="0" t="0" r="r" b="b"/>
                <a:pathLst>
                  <a:path w="727" h="154">
                    <a:moveTo>
                      <a:pt x="142" y="3"/>
                    </a:moveTo>
                    <a:lnTo>
                      <a:pt x="102" y="5"/>
                    </a:lnTo>
                    <a:lnTo>
                      <a:pt x="82" y="5"/>
                    </a:lnTo>
                    <a:lnTo>
                      <a:pt x="142" y="5"/>
                    </a:lnTo>
                    <a:lnTo>
                      <a:pt x="142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Freeform 17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152" y="3"/>
                  </a:cxn>
                  <a:cxn ang="0">
                    <a:pos x="150" y="6"/>
                  </a:cxn>
                  <a:cxn ang="0">
                    <a:pos x="174" y="16"/>
                  </a:cxn>
                  <a:cxn ang="0">
                    <a:pos x="174" y="136"/>
                  </a:cxn>
                  <a:cxn ang="0">
                    <a:pos x="150" y="146"/>
                  </a:cxn>
                  <a:cxn ang="0">
                    <a:pos x="150" y="149"/>
                  </a:cxn>
                  <a:cxn ang="0">
                    <a:pos x="170" y="148"/>
                  </a:cxn>
                  <a:cxn ang="0">
                    <a:pos x="190" y="148"/>
                  </a:cxn>
                  <a:cxn ang="0">
                    <a:pos x="231" y="148"/>
                  </a:cxn>
                  <a:cxn ang="0">
                    <a:pos x="232" y="146"/>
                  </a:cxn>
                  <a:cxn ang="0">
                    <a:pos x="216" y="139"/>
                  </a:cxn>
                  <a:cxn ang="0">
                    <a:pos x="211" y="137"/>
                  </a:cxn>
                  <a:cxn ang="0">
                    <a:pos x="209" y="122"/>
                  </a:cxn>
                  <a:cxn ang="0">
                    <a:pos x="208" y="110"/>
                  </a:cxn>
                  <a:cxn ang="0">
                    <a:pos x="208" y="16"/>
                  </a:cxn>
                  <a:cxn ang="0">
                    <a:pos x="232" y="6"/>
                  </a:cxn>
                  <a:cxn ang="0">
                    <a:pos x="232" y="5"/>
                  </a:cxn>
                  <a:cxn ang="0">
                    <a:pos x="192" y="5"/>
                  </a:cxn>
                  <a:cxn ang="0">
                    <a:pos x="172" y="4"/>
                  </a:cxn>
                  <a:cxn ang="0">
                    <a:pos x="152" y="3"/>
                  </a:cxn>
                </a:cxnLst>
                <a:rect l="0" t="0" r="r" b="b"/>
                <a:pathLst>
                  <a:path w="727" h="154">
                    <a:moveTo>
                      <a:pt x="152" y="3"/>
                    </a:moveTo>
                    <a:lnTo>
                      <a:pt x="150" y="6"/>
                    </a:lnTo>
                    <a:lnTo>
                      <a:pt x="174" y="16"/>
                    </a:lnTo>
                    <a:lnTo>
                      <a:pt x="174" y="136"/>
                    </a:lnTo>
                    <a:lnTo>
                      <a:pt x="150" y="146"/>
                    </a:lnTo>
                    <a:lnTo>
                      <a:pt x="150" y="149"/>
                    </a:lnTo>
                    <a:lnTo>
                      <a:pt x="170" y="148"/>
                    </a:lnTo>
                    <a:lnTo>
                      <a:pt x="190" y="148"/>
                    </a:lnTo>
                    <a:lnTo>
                      <a:pt x="231" y="148"/>
                    </a:lnTo>
                    <a:lnTo>
                      <a:pt x="232" y="146"/>
                    </a:lnTo>
                    <a:lnTo>
                      <a:pt x="216" y="139"/>
                    </a:lnTo>
                    <a:lnTo>
                      <a:pt x="211" y="137"/>
                    </a:lnTo>
                    <a:lnTo>
                      <a:pt x="209" y="122"/>
                    </a:lnTo>
                    <a:lnTo>
                      <a:pt x="208" y="110"/>
                    </a:lnTo>
                    <a:lnTo>
                      <a:pt x="208" y="16"/>
                    </a:lnTo>
                    <a:lnTo>
                      <a:pt x="232" y="6"/>
                    </a:lnTo>
                    <a:lnTo>
                      <a:pt x="232" y="5"/>
                    </a:lnTo>
                    <a:lnTo>
                      <a:pt x="192" y="5"/>
                    </a:lnTo>
                    <a:lnTo>
                      <a:pt x="172" y="4"/>
                    </a:lnTo>
                    <a:lnTo>
                      <a:pt x="152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Freeform 18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231" y="148"/>
                  </a:cxn>
                  <a:cxn ang="0">
                    <a:pos x="190" y="148"/>
                  </a:cxn>
                  <a:cxn ang="0">
                    <a:pos x="210" y="148"/>
                  </a:cxn>
                  <a:cxn ang="0">
                    <a:pos x="230" y="149"/>
                  </a:cxn>
                  <a:cxn ang="0">
                    <a:pos x="231" y="148"/>
                  </a:cxn>
                </a:cxnLst>
                <a:rect l="0" t="0" r="r" b="b"/>
                <a:pathLst>
                  <a:path w="727" h="154">
                    <a:moveTo>
                      <a:pt x="231" y="148"/>
                    </a:moveTo>
                    <a:lnTo>
                      <a:pt x="190" y="148"/>
                    </a:lnTo>
                    <a:lnTo>
                      <a:pt x="210" y="148"/>
                    </a:lnTo>
                    <a:lnTo>
                      <a:pt x="230" y="149"/>
                    </a:lnTo>
                    <a:lnTo>
                      <a:pt x="231" y="1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Freeform 19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232" y="3"/>
                  </a:cxn>
                  <a:cxn ang="0">
                    <a:pos x="212" y="4"/>
                  </a:cxn>
                  <a:cxn ang="0">
                    <a:pos x="192" y="5"/>
                  </a:cxn>
                  <a:cxn ang="0">
                    <a:pos x="232" y="5"/>
                  </a:cxn>
                  <a:cxn ang="0">
                    <a:pos x="232" y="3"/>
                  </a:cxn>
                </a:cxnLst>
                <a:rect l="0" t="0" r="r" b="b"/>
                <a:pathLst>
                  <a:path w="727" h="154">
                    <a:moveTo>
                      <a:pt x="232" y="3"/>
                    </a:moveTo>
                    <a:lnTo>
                      <a:pt x="212" y="4"/>
                    </a:lnTo>
                    <a:lnTo>
                      <a:pt x="192" y="5"/>
                    </a:lnTo>
                    <a:lnTo>
                      <a:pt x="232" y="5"/>
                    </a:lnTo>
                    <a:lnTo>
                      <a:pt x="232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Freeform 20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248" y="3"/>
                  </a:cxn>
                  <a:cxn ang="0">
                    <a:pos x="248" y="6"/>
                  </a:cxn>
                  <a:cxn ang="0">
                    <a:pos x="271" y="16"/>
                  </a:cxn>
                  <a:cxn ang="0">
                    <a:pos x="271" y="17"/>
                  </a:cxn>
                  <a:cxn ang="0">
                    <a:pos x="272" y="26"/>
                  </a:cxn>
                  <a:cxn ang="0">
                    <a:pos x="271" y="33"/>
                  </a:cxn>
                  <a:cxn ang="0">
                    <a:pos x="270" y="48"/>
                  </a:cxn>
                  <a:cxn ang="0">
                    <a:pos x="268" y="68"/>
                  </a:cxn>
                  <a:cxn ang="0">
                    <a:pos x="264" y="92"/>
                  </a:cxn>
                  <a:cxn ang="0">
                    <a:pos x="260" y="120"/>
                  </a:cxn>
                  <a:cxn ang="0">
                    <a:pos x="258" y="136"/>
                  </a:cxn>
                  <a:cxn ang="0">
                    <a:pos x="257" y="138"/>
                  </a:cxn>
                  <a:cxn ang="0">
                    <a:pos x="253" y="140"/>
                  </a:cxn>
                  <a:cxn ang="0">
                    <a:pos x="238" y="146"/>
                  </a:cxn>
                  <a:cxn ang="0">
                    <a:pos x="238" y="149"/>
                  </a:cxn>
                  <a:cxn ang="0">
                    <a:pos x="257" y="148"/>
                  </a:cxn>
                  <a:cxn ang="0">
                    <a:pos x="300" y="148"/>
                  </a:cxn>
                  <a:cxn ang="0">
                    <a:pos x="300" y="146"/>
                  </a:cxn>
                  <a:cxn ang="0">
                    <a:pos x="284" y="140"/>
                  </a:cxn>
                  <a:cxn ang="0">
                    <a:pos x="280" y="138"/>
                  </a:cxn>
                  <a:cxn ang="0">
                    <a:pos x="278" y="137"/>
                  </a:cxn>
                  <a:cxn ang="0">
                    <a:pos x="278" y="129"/>
                  </a:cxn>
                  <a:cxn ang="0">
                    <a:pos x="279" y="118"/>
                  </a:cxn>
                  <a:cxn ang="0">
                    <a:pos x="281" y="98"/>
                  </a:cxn>
                  <a:cxn ang="0">
                    <a:pos x="283" y="75"/>
                  </a:cxn>
                  <a:cxn ang="0">
                    <a:pos x="286" y="52"/>
                  </a:cxn>
                  <a:cxn ang="0">
                    <a:pos x="288" y="43"/>
                  </a:cxn>
                  <a:cxn ang="0">
                    <a:pos x="327" y="43"/>
                  </a:cxn>
                  <a:cxn ang="0">
                    <a:pos x="322" y="34"/>
                  </a:cxn>
                  <a:cxn ang="0">
                    <a:pos x="312" y="12"/>
                  </a:cxn>
                  <a:cxn ang="0">
                    <a:pos x="303" y="5"/>
                  </a:cxn>
                  <a:cxn ang="0">
                    <a:pos x="276" y="5"/>
                  </a:cxn>
                  <a:cxn ang="0">
                    <a:pos x="248" y="3"/>
                  </a:cxn>
                </a:cxnLst>
                <a:rect l="0" t="0" r="r" b="b"/>
                <a:pathLst>
                  <a:path w="727" h="154">
                    <a:moveTo>
                      <a:pt x="248" y="3"/>
                    </a:moveTo>
                    <a:lnTo>
                      <a:pt x="248" y="6"/>
                    </a:lnTo>
                    <a:lnTo>
                      <a:pt x="271" y="16"/>
                    </a:lnTo>
                    <a:lnTo>
                      <a:pt x="271" y="17"/>
                    </a:lnTo>
                    <a:lnTo>
                      <a:pt x="272" y="26"/>
                    </a:lnTo>
                    <a:lnTo>
                      <a:pt x="271" y="33"/>
                    </a:lnTo>
                    <a:lnTo>
                      <a:pt x="270" y="48"/>
                    </a:lnTo>
                    <a:lnTo>
                      <a:pt x="268" y="68"/>
                    </a:lnTo>
                    <a:lnTo>
                      <a:pt x="264" y="92"/>
                    </a:lnTo>
                    <a:lnTo>
                      <a:pt x="260" y="120"/>
                    </a:lnTo>
                    <a:lnTo>
                      <a:pt x="258" y="136"/>
                    </a:lnTo>
                    <a:lnTo>
                      <a:pt x="257" y="138"/>
                    </a:lnTo>
                    <a:lnTo>
                      <a:pt x="253" y="140"/>
                    </a:lnTo>
                    <a:lnTo>
                      <a:pt x="238" y="146"/>
                    </a:lnTo>
                    <a:lnTo>
                      <a:pt x="238" y="149"/>
                    </a:lnTo>
                    <a:lnTo>
                      <a:pt x="257" y="148"/>
                    </a:lnTo>
                    <a:lnTo>
                      <a:pt x="300" y="148"/>
                    </a:lnTo>
                    <a:lnTo>
                      <a:pt x="300" y="146"/>
                    </a:lnTo>
                    <a:lnTo>
                      <a:pt x="284" y="140"/>
                    </a:lnTo>
                    <a:lnTo>
                      <a:pt x="280" y="138"/>
                    </a:lnTo>
                    <a:lnTo>
                      <a:pt x="278" y="137"/>
                    </a:lnTo>
                    <a:lnTo>
                      <a:pt x="278" y="129"/>
                    </a:lnTo>
                    <a:lnTo>
                      <a:pt x="279" y="118"/>
                    </a:lnTo>
                    <a:lnTo>
                      <a:pt x="281" y="98"/>
                    </a:lnTo>
                    <a:lnTo>
                      <a:pt x="283" y="75"/>
                    </a:lnTo>
                    <a:lnTo>
                      <a:pt x="286" y="52"/>
                    </a:lnTo>
                    <a:lnTo>
                      <a:pt x="288" y="43"/>
                    </a:lnTo>
                    <a:lnTo>
                      <a:pt x="327" y="43"/>
                    </a:lnTo>
                    <a:lnTo>
                      <a:pt x="322" y="34"/>
                    </a:lnTo>
                    <a:lnTo>
                      <a:pt x="312" y="12"/>
                    </a:lnTo>
                    <a:lnTo>
                      <a:pt x="303" y="5"/>
                    </a:lnTo>
                    <a:lnTo>
                      <a:pt x="276" y="5"/>
                    </a:lnTo>
                    <a:lnTo>
                      <a:pt x="248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" name="Freeform 21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300" y="148"/>
                  </a:cxn>
                  <a:cxn ang="0">
                    <a:pos x="279" y="148"/>
                  </a:cxn>
                  <a:cxn ang="0">
                    <a:pos x="300" y="149"/>
                  </a:cxn>
                  <a:cxn ang="0">
                    <a:pos x="300" y="148"/>
                  </a:cxn>
                </a:cxnLst>
                <a:rect l="0" t="0" r="r" b="b"/>
                <a:pathLst>
                  <a:path w="727" h="154">
                    <a:moveTo>
                      <a:pt x="300" y="148"/>
                    </a:moveTo>
                    <a:lnTo>
                      <a:pt x="279" y="148"/>
                    </a:lnTo>
                    <a:lnTo>
                      <a:pt x="300" y="149"/>
                    </a:lnTo>
                    <a:lnTo>
                      <a:pt x="300" y="1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Freeform 22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327" y="43"/>
                  </a:cxn>
                  <a:cxn ang="0">
                    <a:pos x="288" y="43"/>
                  </a:cxn>
                  <a:cxn ang="0">
                    <a:pos x="296" y="62"/>
                  </a:cxn>
                  <a:cxn ang="0">
                    <a:pos x="304" y="80"/>
                  </a:cxn>
                  <a:cxn ang="0">
                    <a:pos x="312" y="98"/>
                  </a:cxn>
                  <a:cxn ang="0">
                    <a:pos x="320" y="116"/>
                  </a:cxn>
                  <a:cxn ang="0">
                    <a:pos x="328" y="135"/>
                  </a:cxn>
                  <a:cxn ang="0">
                    <a:pos x="344" y="149"/>
                  </a:cxn>
                  <a:cxn ang="0">
                    <a:pos x="351" y="131"/>
                  </a:cxn>
                  <a:cxn ang="0">
                    <a:pos x="359" y="112"/>
                  </a:cxn>
                  <a:cxn ang="0">
                    <a:pos x="367" y="94"/>
                  </a:cxn>
                  <a:cxn ang="0">
                    <a:pos x="375" y="77"/>
                  </a:cxn>
                  <a:cxn ang="0">
                    <a:pos x="357" y="77"/>
                  </a:cxn>
                  <a:cxn ang="0">
                    <a:pos x="345" y="69"/>
                  </a:cxn>
                  <a:cxn ang="0">
                    <a:pos x="333" y="54"/>
                  </a:cxn>
                  <a:cxn ang="0">
                    <a:pos x="327" y="43"/>
                  </a:cxn>
                </a:cxnLst>
                <a:rect l="0" t="0" r="r" b="b"/>
                <a:pathLst>
                  <a:path w="727" h="154">
                    <a:moveTo>
                      <a:pt x="327" y="43"/>
                    </a:moveTo>
                    <a:lnTo>
                      <a:pt x="288" y="43"/>
                    </a:lnTo>
                    <a:lnTo>
                      <a:pt x="296" y="62"/>
                    </a:lnTo>
                    <a:lnTo>
                      <a:pt x="304" y="80"/>
                    </a:lnTo>
                    <a:lnTo>
                      <a:pt x="312" y="98"/>
                    </a:lnTo>
                    <a:lnTo>
                      <a:pt x="320" y="116"/>
                    </a:lnTo>
                    <a:lnTo>
                      <a:pt x="328" y="135"/>
                    </a:lnTo>
                    <a:lnTo>
                      <a:pt x="344" y="149"/>
                    </a:lnTo>
                    <a:lnTo>
                      <a:pt x="351" y="131"/>
                    </a:lnTo>
                    <a:lnTo>
                      <a:pt x="359" y="112"/>
                    </a:lnTo>
                    <a:lnTo>
                      <a:pt x="367" y="94"/>
                    </a:lnTo>
                    <a:lnTo>
                      <a:pt x="375" y="77"/>
                    </a:lnTo>
                    <a:lnTo>
                      <a:pt x="357" y="77"/>
                    </a:lnTo>
                    <a:lnTo>
                      <a:pt x="345" y="69"/>
                    </a:lnTo>
                    <a:lnTo>
                      <a:pt x="333" y="54"/>
                    </a:lnTo>
                    <a:lnTo>
                      <a:pt x="327" y="4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Freeform 23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427" y="39"/>
                  </a:cxn>
                  <a:cxn ang="0">
                    <a:pos x="392" y="39"/>
                  </a:cxn>
                  <a:cxn ang="0">
                    <a:pos x="395" y="62"/>
                  </a:cxn>
                  <a:cxn ang="0">
                    <a:pos x="397" y="83"/>
                  </a:cxn>
                  <a:cxn ang="0">
                    <a:pos x="400" y="106"/>
                  </a:cxn>
                  <a:cxn ang="0">
                    <a:pos x="401" y="125"/>
                  </a:cxn>
                  <a:cxn ang="0">
                    <a:pos x="402" y="136"/>
                  </a:cxn>
                  <a:cxn ang="0">
                    <a:pos x="400" y="138"/>
                  </a:cxn>
                  <a:cxn ang="0">
                    <a:pos x="397" y="139"/>
                  </a:cxn>
                  <a:cxn ang="0">
                    <a:pos x="379" y="146"/>
                  </a:cxn>
                  <a:cxn ang="0">
                    <a:pos x="379" y="149"/>
                  </a:cxn>
                  <a:cxn ang="0">
                    <a:pos x="404" y="148"/>
                  </a:cxn>
                  <a:cxn ang="0">
                    <a:pos x="459" y="148"/>
                  </a:cxn>
                  <a:cxn ang="0">
                    <a:pos x="461" y="146"/>
                  </a:cxn>
                  <a:cxn ang="0">
                    <a:pos x="444" y="139"/>
                  </a:cxn>
                  <a:cxn ang="0">
                    <a:pos x="440" y="137"/>
                  </a:cxn>
                  <a:cxn ang="0">
                    <a:pos x="440" y="136"/>
                  </a:cxn>
                  <a:cxn ang="0">
                    <a:pos x="439" y="136"/>
                  </a:cxn>
                  <a:cxn ang="0">
                    <a:pos x="438" y="129"/>
                  </a:cxn>
                  <a:cxn ang="0">
                    <a:pos x="435" y="106"/>
                  </a:cxn>
                  <a:cxn ang="0">
                    <a:pos x="431" y="82"/>
                  </a:cxn>
                  <a:cxn ang="0">
                    <a:pos x="429" y="60"/>
                  </a:cxn>
                  <a:cxn ang="0">
                    <a:pos x="427" y="41"/>
                  </a:cxn>
                  <a:cxn ang="0">
                    <a:pos x="427" y="39"/>
                  </a:cxn>
                </a:cxnLst>
                <a:rect l="0" t="0" r="r" b="b"/>
                <a:pathLst>
                  <a:path w="727" h="154">
                    <a:moveTo>
                      <a:pt x="427" y="39"/>
                    </a:moveTo>
                    <a:lnTo>
                      <a:pt x="392" y="39"/>
                    </a:lnTo>
                    <a:lnTo>
                      <a:pt x="395" y="62"/>
                    </a:lnTo>
                    <a:lnTo>
                      <a:pt x="397" y="83"/>
                    </a:lnTo>
                    <a:lnTo>
                      <a:pt x="400" y="106"/>
                    </a:lnTo>
                    <a:lnTo>
                      <a:pt x="401" y="125"/>
                    </a:lnTo>
                    <a:lnTo>
                      <a:pt x="402" y="136"/>
                    </a:lnTo>
                    <a:lnTo>
                      <a:pt x="400" y="138"/>
                    </a:lnTo>
                    <a:lnTo>
                      <a:pt x="397" y="139"/>
                    </a:lnTo>
                    <a:lnTo>
                      <a:pt x="379" y="146"/>
                    </a:lnTo>
                    <a:lnTo>
                      <a:pt x="379" y="149"/>
                    </a:lnTo>
                    <a:lnTo>
                      <a:pt x="404" y="148"/>
                    </a:lnTo>
                    <a:lnTo>
                      <a:pt x="459" y="148"/>
                    </a:lnTo>
                    <a:lnTo>
                      <a:pt x="461" y="146"/>
                    </a:lnTo>
                    <a:lnTo>
                      <a:pt x="444" y="139"/>
                    </a:lnTo>
                    <a:lnTo>
                      <a:pt x="440" y="137"/>
                    </a:lnTo>
                    <a:lnTo>
                      <a:pt x="440" y="136"/>
                    </a:lnTo>
                    <a:lnTo>
                      <a:pt x="439" y="136"/>
                    </a:lnTo>
                    <a:lnTo>
                      <a:pt x="438" y="129"/>
                    </a:lnTo>
                    <a:lnTo>
                      <a:pt x="435" y="106"/>
                    </a:lnTo>
                    <a:lnTo>
                      <a:pt x="431" y="82"/>
                    </a:lnTo>
                    <a:lnTo>
                      <a:pt x="429" y="60"/>
                    </a:lnTo>
                    <a:lnTo>
                      <a:pt x="427" y="41"/>
                    </a:lnTo>
                    <a:lnTo>
                      <a:pt x="427" y="3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Freeform 24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459" y="148"/>
                  </a:cxn>
                  <a:cxn ang="0">
                    <a:pos x="417" y="148"/>
                  </a:cxn>
                  <a:cxn ang="0">
                    <a:pos x="437" y="148"/>
                  </a:cxn>
                  <a:cxn ang="0">
                    <a:pos x="457" y="149"/>
                  </a:cxn>
                  <a:cxn ang="0">
                    <a:pos x="459" y="148"/>
                  </a:cxn>
                </a:cxnLst>
                <a:rect l="0" t="0" r="r" b="b"/>
                <a:pathLst>
                  <a:path w="727" h="154">
                    <a:moveTo>
                      <a:pt x="459" y="148"/>
                    </a:moveTo>
                    <a:lnTo>
                      <a:pt x="417" y="148"/>
                    </a:lnTo>
                    <a:lnTo>
                      <a:pt x="437" y="148"/>
                    </a:lnTo>
                    <a:lnTo>
                      <a:pt x="457" y="149"/>
                    </a:lnTo>
                    <a:lnTo>
                      <a:pt x="459" y="1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Freeform 25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389" y="3"/>
                  </a:cxn>
                  <a:cxn ang="0">
                    <a:pos x="381" y="23"/>
                  </a:cxn>
                  <a:cxn ang="0">
                    <a:pos x="373" y="41"/>
                  </a:cxn>
                  <a:cxn ang="0">
                    <a:pos x="365" y="59"/>
                  </a:cxn>
                  <a:cxn ang="0">
                    <a:pos x="357" y="77"/>
                  </a:cxn>
                  <a:cxn ang="0">
                    <a:pos x="375" y="77"/>
                  </a:cxn>
                  <a:cxn ang="0">
                    <a:pos x="392" y="39"/>
                  </a:cxn>
                  <a:cxn ang="0">
                    <a:pos x="392" y="39"/>
                  </a:cxn>
                  <a:cxn ang="0">
                    <a:pos x="427" y="39"/>
                  </a:cxn>
                  <a:cxn ang="0">
                    <a:pos x="426" y="26"/>
                  </a:cxn>
                  <a:cxn ang="0">
                    <a:pos x="426" y="17"/>
                  </a:cxn>
                  <a:cxn ang="0">
                    <a:pos x="426" y="15"/>
                  </a:cxn>
                  <a:cxn ang="0">
                    <a:pos x="429" y="14"/>
                  </a:cxn>
                  <a:cxn ang="0">
                    <a:pos x="448" y="6"/>
                  </a:cxn>
                  <a:cxn ang="0">
                    <a:pos x="448" y="5"/>
                  </a:cxn>
                  <a:cxn ang="0">
                    <a:pos x="406" y="5"/>
                  </a:cxn>
                  <a:cxn ang="0">
                    <a:pos x="396" y="4"/>
                  </a:cxn>
                  <a:cxn ang="0">
                    <a:pos x="389" y="3"/>
                  </a:cxn>
                </a:cxnLst>
                <a:rect l="0" t="0" r="r" b="b"/>
                <a:pathLst>
                  <a:path w="727" h="154">
                    <a:moveTo>
                      <a:pt x="389" y="3"/>
                    </a:moveTo>
                    <a:lnTo>
                      <a:pt x="381" y="23"/>
                    </a:lnTo>
                    <a:lnTo>
                      <a:pt x="373" y="41"/>
                    </a:lnTo>
                    <a:lnTo>
                      <a:pt x="365" y="59"/>
                    </a:lnTo>
                    <a:lnTo>
                      <a:pt x="357" y="77"/>
                    </a:lnTo>
                    <a:lnTo>
                      <a:pt x="375" y="77"/>
                    </a:lnTo>
                    <a:lnTo>
                      <a:pt x="392" y="39"/>
                    </a:lnTo>
                    <a:lnTo>
                      <a:pt x="427" y="39"/>
                    </a:lnTo>
                    <a:lnTo>
                      <a:pt x="426" y="26"/>
                    </a:lnTo>
                    <a:lnTo>
                      <a:pt x="426" y="17"/>
                    </a:lnTo>
                    <a:lnTo>
                      <a:pt x="426" y="15"/>
                    </a:lnTo>
                    <a:lnTo>
                      <a:pt x="429" y="14"/>
                    </a:lnTo>
                    <a:lnTo>
                      <a:pt x="448" y="6"/>
                    </a:lnTo>
                    <a:lnTo>
                      <a:pt x="448" y="5"/>
                    </a:lnTo>
                    <a:lnTo>
                      <a:pt x="406" y="5"/>
                    </a:lnTo>
                    <a:lnTo>
                      <a:pt x="396" y="4"/>
                    </a:lnTo>
                    <a:lnTo>
                      <a:pt x="389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Freeform 26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302" y="4"/>
                  </a:cxn>
                  <a:cxn ang="0">
                    <a:pos x="291" y="5"/>
                  </a:cxn>
                  <a:cxn ang="0">
                    <a:pos x="303" y="5"/>
                  </a:cxn>
                  <a:cxn ang="0">
                    <a:pos x="302" y="4"/>
                  </a:cxn>
                </a:cxnLst>
                <a:rect l="0" t="0" r="r" b="b"/>
                <a:pathLst>
                  <a:path w="727" h="154">
                    <a:moveTo>
                      <a:pt x="302" y="4"/>
                    </a:moveTo>
                    <a:lnTo>
                      <a:pt x="291" y="5"/>
                    </a:lnTo>
                    <a:lnTo>
                      <a:pt x="303" y="5"/>
                    </a:lnTo>
                    <a:lnTo>
                      <a:pt x="302" y="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27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448" y="3"/>
                  </a:cxn>
                  <a:cxn ang="0">
                    <a:pos x="423" y="5"/>
                  </a:cxn>
                  <a:cxn ang="0">
                    <a:pos x="448" y="5"/>
                  </a:cxn>
                  <a:cxn ang="0">
                    <a:pos x="448" y="3"/>
                  </a:cxn>
                </a:cxnLst>
                <a:rect l="0" t="0" r="r" b="b"/>
                <a:pathLst>
                  <a:path w="727" h="154">
                    <a:moveTo>
                      <a:pt x="448" y="3"/>
                    </a:moveTo>
                    <a:lnTo>
                      <a:pt x="423" y="5"/>
                    </a:lnTo>
                    <a:lnTo>
                      <a:pt x="448" y="5"/>
                    </a:lnTo>
                    <a:lnTo>
                      <a:pt x="448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28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484" y="106"/>
                  </a:cxn>
                  <a:cxn ang="0">
                    <a:pos x="480" y="106"/>
                  </a:cxn>
                  <a:cxn ang="0">
                    <a:pos x="479" y="146"/>
                  </a:cxn>
                  <a:cxn ang="0">
                    <a:pos x="492" y="150"/>
                  </a:cxn>
                  <a:cxn ang="0">
                    <a:pos x="514" y="153"/>
                  </a:cxn>
                  <a:cxn ang="0">
                    <a:pos x="538" y="151"/>
                  </a:cxn>
                  <a:cxn ang="0">
                    <a:pos x="560" y="145"/>
                  </a:cxn>
                  <a:cxn ang="0">
                    <a:pos x="567" y="141"/>
                  </a:cxn>
                  <a:cxn ang="0">
                    <a:pos x="511" y="141"/>
                  </a:cxn>
                  <a:cxn ang="0">
                    <a:pos x="496" y="137"/>
                  </a:cxn>
                  <a:cxn ang="0">
                    <a:pos x="494" y="132"/>
                  </a:cxn>
                  <a:cxn ang="0">
                    <a:pos x="484" y="106"/>
                  </a:cxn>
                </a:cxnLst>
                <a:rect l="0" t="0" r="r" b="b"/>
                <a:pathLst>
                  <a:path w="727" h="154">
                    <a:moveTo>
                      <a:pt x="484" y="106"/>
                    </a:moveTo>
                    <a:lnTo>
                      <a:pt x="480" y="106"/>
                    </a:lnTo>
                    <a:lnTo>
                      <a:pt x="479" y="146"/>
                    </a:lnTo>
                    <a:lnTo>
                      <a:pt x="492" y="150"/>
                    </a:lnTo>
                    <a:lnTo>
                      <a:pt x="514" y="153"/>
                    </a:lnTo>
                    <a:lnTo>
                      <a:pt x="538" y="151"/>
                    </a:lnTo>
                    <a:lnTo>
                      <a:pt x="560" y="145"/>
                    </a:lnTo>
                    <a:lnTo>
                      <a:pt x="567" y="141"/>
                    </a:lnTo>
                    <a:lnTo>
                      <a:pt x="511" y="141"/>
                    </a:lnTo>
                    <a:lnTo>
                      <a:pt x="496" y="137"/>
                    </a:lnTo>
                    <a:lnTo>
                      <a:pt x="494" y="132"/>
                    </a:lnTo>
                    <a:lnTo>
                      <a:pt x="484" y="10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Freeform 29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553" y="0"/>
                  </a:cxn>
                  <a:cxn ang="0">
                    <a:pos x="543" y="0"/>
                  </a:cxn>
                  <a:cxn ang="0">
                    <a:pos x="517" y="2"/>
                  </a:cxn>
                  <a:cxn ang="0">
                    <a:pos x="497" y="10"/>
                  </a:cxn>
                  <a:cxn ang="0">
                    <a:pos x="483" y="25"/>
                  </a:cxn>
                  <a:cxn ang="0">
                    <a:pos x="485" y="50"/>
                  </a:cxn>
                  <a:cxn ang="0">
                    <a:pos x="495" y="68"/>
                  </a:cxn>
                  <a:cxn ang="0">
                    <a:pos x="510" y="80"/>
                  </a:cxn>
                  <a:cxn ang="0">
                    <a:pos x="525" y="90"/>
                  </a:cxn>
                  <a:cxn ang="0">
                    <a:pos x="539" y="99"/>
                  </a:cxn>
                  <a:cxn ang="0">
                    <a:pos x="547" y="109"/>
                  </a:cxn>
                  <a:cxn ang="0">
                    <a:pos x="541" y="132"/>
                  </a:cxn>
                  <a:cxn ang="0">
                    <a:pos x="524" y="140"/>
                  </a:cxn>
                  <a:cxn ang="0">
                    <a:pos x="511" y="141"/>
                  </a:cxn>
                  <a:cxn ang="0">
                    <a:pos x="567" y="141"/>
                  </a:cxn>
                  <a:cxn ang="0">
                    <a:pos x="578" y="134"/>
                  </a:cxn>
                  <a:cxn ang="0">
                    <a:pos x="587" y="116"/>
                  </a:cxn>
                  <a:cxn ang="0">
                    <a:pos x="582" y="93"/>
                  </a:cxn>
                  <a:cxn ang="0">
                    <a:pos x="570" y="78"/>
                  </a:cxn>
                  <a:cxn ang="0">
                    <a:pos x="554" y="68"/>
                  </a:cxn>
                  <a:cxn ang="0">
                    <a:pos x="538" y="59"/>
                  </a:cxn>
                  <a:cxn ang="0">
                    <a:pos x="524" y="50"/>
                  </a:cxn>
                  <a:cxn ang="0">
                    <a:pos x="517" y="38"/>
                  </a:cxn>
                  <a:cxn ang="0">
                    <a:pos x="517" y="19"/>
                  </a:cxn>
                  <a:cxn ang="0">
                    <a:pos x="530" y="12"/>
                  </a:cxn>
                  <a:cxn ang="0">
                    <a:pos x="581" y="12"/>
                  </a:cxn>
                  <a:cxn ang="0">
                    <a:pos x="581" y="5"/>
                  </a:cxn>
                  <a:cxn ang="0">
                    <a:pos x="567" y="2"/>
                  </a:cxn>
                  <a:cxn ang="0">
                    <a:pos x="553" y="0"/>
                  </a:cxn>
                </a:cxnLst>
                <a:rect l="0" t="0" r="r" b="b"/>
                <a:pathLst>
                  <a:path w="727" h="154">
                    <a:moveTo>
                      <a:pt x="553" y="0"/>
                    </a:moveTo>
                    <a:lnTo>
                      <a:pt x="543" y="0"/>
                    </a:lnTo>
                    <a:lnTo>
                      <a:pt x="517" y="2"/>
                    </a:lnTo>
                    <a:lnTo>
                      <a:pt x="497" y="10"/>
                    </a:lnTo>
                    <a:lnTo>
                      <a:pt x="483" y="25"/>
                    </a:lnTo>
                    <a:lnTo>
                      <a:pt x="485" y="50"/>
                    </a:lnTo>
                    <a:lnTo>
                      <a:pt x="495" y="68"/>
                    </a:lnTo>
                    <a:lnTo>
                      <a:pt x="510" y="80"/>
                    </a:lnTo>
                    <a:lnTo>
                      <a:pt x="525" y="90"/>
                    </a:lnTo>
                    <a:lnTo>
                      <a:pt x="539" y="99"/>
                    </a:lnTo>
                    <a:lnTo>
                      <a:pt x="547" y="109"/>
                    </a:lnTo>
                    <a:lnTo>
                      <a:pt x="541" y="132"/>
                    </a:lnTo>
                    <a:lnTo>
                      <a:pt x="524" y="140"/>
                    </a:lnTo>
                    <a:lnTo>
                      <a:pt x="511" y="141"/>
                    </a:lnTo>
                    <a:lnTo>
                      <a:pt x="567" y="141"/>
                    </a:lnTo>
                    <a:lnTo>
                      <a:pt x="578" y="134"/>
                    </a:lnTo>
                    <a:lnTo>
                      <a:pt x="587" y="116"/>
                    </a:lnTo>
                    <a:lnTo>
                      <a:pt x="582" y="93"/>
                    </a:lnTo>
                    <a:lnTo>
                      <a:pt x="570" y="78"/>
                    </a:lnTo>
                    <a:lnTo>
                      <a:pt x="554" y="68"/>
                    </a:lnTo>
                    <a:lnTo>
                      <a:pt x="538" y="59"/>
                    </a:lnTo>
                    <a:lnTo>
                      <a:pt x="524" y="50"/>
                    </a:lnTo>
                    <a:lnTo>
                      <a:pt x="517" y="38"/>
                    </a:lnTo>
                    <a:lnTo>
                      <a:pt x="517" y="19"/>
                    </a:lnTo>
                    <a:lnTo>
                      <a:pt x="530" y="12"/>
                    </a:lnTo>
                    <a:lnTo>
                      <a:pt x="581" y="12"/>
                    </a:lnTo>
                    <a:lnTo>
                      <a:pt x="581" y="5"/>
                    </a:lnTo>
                    <a:lnTo>
                      <a:pt x="567" y="2"/>
                    </a:lnTo>
                    <a:lnTo>
                      <a:pt x="55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Freeform 30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581" y="12"/>
                  </a:cxn>
                  <a:cxn ang="0">
                    <a:pos x="555" y="12"/>
                  </a:cxn>
                  <a:cxn ang="0">
                    <a:pos x="565" y="15"/>
                  </a:cxn>
                  <a:cxn ang="0">
                    <a:pos x="576" y="44"/>
                  </a:cxn>
                  <a:cxn ang="0">
                    <a:pos x="580" y="44"/>
                  </a:cxn>
                  <a:cxn ang="0">
                    <a:pos x="581" y="12"/>
                  </a:cxn>
                </a:cxnLst>
                <a:rect l="0" t="0" r="r" b="b"/>
                <a:pathLst>
                  <a:path w="727" h="154">
                    <a:moveTo>
                      <a:pt x="581" y="12"/>
                    </a:moveTo>
                    <a:lnTo>
                      <a:pt x="555" y="12"/>
                    </a:lnTo>
                    <a:lnTo>
                      <a:pt x="565" y="15"/>
                    </a:lnTo>
                    <a:lnTo>
                      <a:pt x="576" y="44"/>
                    </a:lnTo>
                    <a:lnTo>
                      <a:pt x="580" y="44"/>
                    </a:lnTo>
                    <a:lnTo>
                      <a:pt x="581" y="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Freeform 31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624" y="106"/>
                  </a:cxn>
                  <a:cxn ang="0">
                    <a:pos x="620" y="106"/>
                  </a:cxn>
                  <a:cxn ang="0">
                    <a:pos x="618" y="146"/>
                  </a:cxn>
                  <a:cxn ang="0">
                    <a:pos x="631" y="150"/>
                  </a:cxn>
                  <a:cxn ang="0">
                    <a:pos x="653" y="153"/>
                  </a:cxn>
                  <a:cxn ang="0">
                    <a:pos x="677" y="151"/>
                  </a:cxn>
                  <a:cxn ang="0">
                    <a:pos x="700" y="145"/>
                  </a:cxn>
                  <a:cxn ang="0">
                    <a:pos x="706" y="141"/>
                  </a:cxn>
                  <a:cxn ang="0">
                    <a:pos x="650" y="141"/>
                  </a:cxn>
                  <a:cxn ang="0">
                    <a:pos x="635" y="137"/>
                  </a:cxn>
                  <a:cxn ang="0">
                    <a:pos x="633" y="132"/>
                  </a:cxn>
                  <a:cxn ang="0">
                    <a:pos x="624" y="106"/>
                  </a:cxn>
                </a:cxnLst>
                <a:rect l="0" t="0" r="r" b="b"/>
                <a:pathLst>
                  <a:path w="727" h="154">
                    <a:moveTo>
                      <a:pt x="624" y="106"/>
                    </a:moveTo>
                    <a:lnTo>
                      <a:pt x="620" y="106"/>
                    </a:lnTo>
                    <a:lnTo>
                      <a:pt x="618" y="146"/>
                    </a:lnTo>
                    <a:lnTo>
                      <a:pt x="631" y="150"/>
                    </a:lnTo>
                    <a:lnTo>
                      <a:pt x="653" y="153"/>
                    </a:lnTo>
                    <a:lnTo>
                      <a:pt x="677" y="151"/>
                    </a:lnTo>
                    <a:lnTo>
                      <a:pt x="700" y="145"/>
                    </a:lnTo>
                    <a:lnTo>
                      <a:pt x="706" y="141"/>
                    </a:lnTo>
                    <a:lnTo>
                      <a:pt x="650" y="141"/>
                    </a:lnTo>
                    <a:lnTo>
                      <a:pt x="635" y="137"/>
                    </a:lnTo>
                    <a:lnTo>
                      <a:pt x="633" y="132"/>
                    </a:lnTo>
                    <a:lnTo>
                      <a:pt x="624" y="10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32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692" y="0"/>
                  </a:cxn>
                  <a:cxn ang="0">
                    <a:pos x="682" y="0"/>
                  </a:cxn>
                  <a:cxn ang="0">
                    <a:pos x="656" y="2"/>
                  </a:cxn>
                  <a:cxn ang="0">
                    <a:pos x="636" y="10"/>
                  </a:cxn>
                  <a:cxn ang="0">
                    <a:pos x="622" y="25"/>
                  </a:cxn>
                  <a:cxn ang="0">
                    <a:pos x="625" y="50"/>
                  </a:cxn>
                  <a:cxn ang="0">
                    <a:pos x="635" y="68"/>
                  </a:cxn>
                  <a:cxn ang="0">
                    <a:pos x="649" y="80"/>
                  </a:cxn>
                  <a:cxn ang="0">
                    <a:pos x="664" y="90"/>
                  </a:cxn>
                  <a:cxn ang="0">
                    <a:pos x="678" y="99"/>
                  </a:cxn>
                  <a:cxn ang="0">
                    <a:pos x="687" y="109"/>
                  </a:cxn>
                  <a:cxn ang="0">
                    <a:pos x="681" y="132"/>
                  </a:cxn>
                  <a:cxn ang="0">
                    <a:pos x="663" y="140"/>
                  </a:cxn>
                  <a:cxn ang="0">
                    <a:pos x="650" y="141"/>
                  </a:cxn>
                  <a:cxn ang="0">
                    <a:pos x="706" y="141"/>
                  </a:cxn>
                  <a:cxn ang="0">
                    <a:pos x="717" y="134"/>
                  </a:cxn>
                  <a:cxn ang="0">
                    <a:pos x="726" y="116"/>
                  </a:cxn>
                  <a:cxn ang="0">
                    <a:pos x="722" y="93"/>
                  </a:cxn>
                  <a:cxn ang="0">
                    <a:pos x="709" y="78"/>
                  </a:cxn>
                  <a:cxn ang="0">
                    <a:pos x="693" y="68"/>
                  </a:cxn>
                  <a:cxn ang="0">
                    <a:pos x="677" y="59"/>
                  </a:cxn>
                  <a:cxn ang="0">
                    <a:pos x="663" y="50"/>
                  </a:cxn>
                  <a:cxn ang="0">
                    <a:pos x="656" y="38"/>
                  </a:cxn>
                  <a:cxn ang="0">
                    <a:pos x="656" y="19"/>
                  </a:cxn>
                  <a:cxn ang="0">
                    <a:pos x="669" y="12"/>
                  </a:cxn>
                  <a:cxn ang="0">
                    <a:pos x="720" y="12"/>
                  </a:cxn>
                  <a:cxn ang="0">
                    <a:pos x="720" y="5"/>
                  </a:cxn>
                  <a:cxn ang="0">
                    <a:pos x="706" y="2"/>
                  </a:cxn>
                  <a:cxn ang="0">
                    <a:pos x="692" y="0"/>
                  </a:cxn>
                </a:cxnLst>
                <a:rect l="0" t="0" r="r" b="b"/>
                <a:pathLst>
                  <a:path w="727" h="154">
                    <a:moveTo>
                      <a:pt x="692" y="0"/>
                    </a:moveTo>
                    <a:lnTo>
                      <a:pt x="682" y="0"/>
                    </a:lnTo>
                    <a:lnTo>
                      <a:pt x="656" y="2"/>
                    </a:lnTo>
                    <a:lnTo>
                      <a:pt x="636" y="10"/>
                    </a:lnTo>
                    <a:lnTo>
                      <a:pt x="622" y="25"/>
                    </a:lnTo>
                    <a:lnTo>
                      <a:pt x="625" y="50"/>
                    </a:lnTo>
                    <a:lnTo>
                      <a:pt x="635" y="68"/>
                    </a:lnTo>
                    <a:lnTo>
                      <a:pt x="649" y="80"/>
                    </a:lnTo>
                    <a:lnTo>
                      <a:pt x="664" y="90"/>
                    </a:lnTo>
                    <a:lnTo>
                      <a:pt x="678" y="99"/>
                    </a:lnTo>
                    <a:lnTo>
                      <a:pt x="687" y="109"/>
                    </a:lnTo>
                    <a:lnTo>
                      <a:pt x="681" y="132"/>
                    </a:lnTo>
                    <a:lnTo>
                      <a:pt x="663" y="140"/>
                    </a:lnTo>
                    <a:lnTo>
                      <a:pt x="650" y="141"/>
                    </a:lnTo>
                    <a:lnTo>
                      <a:pt x="706" y="141"/>
                    </a:lnTo>
                    <a:lnTo>
                      <a:pt x="717" y="134"/>
                    </a:lnTo>
                    <a:lnTo>
                      <a:pt x="726" y="116"/>
                    </a:lnTo>
                    <a:lnTo>
                      <a:pt x="722" y="93"/>
                    </a:lnTo>
                    <a:lnTo>
                      <a:pt x="709" y="78"/>
                    </a:lnTo>
                    <a:lnTo>
                      <a:pt x="693" y="68"/>
                    </a:lnTo>
                    <a:lnTo>
                      <a:pt x="677" y="59"/>
                    </a:lnTo>
                    <a:lnTo>
                      <a:pt x="663" y="50"/>
                    </a:lnTo>
                    <a:lnTo>
                      <a:pt x="656" y="38"/>
                    </a:lnTo>
                    <a:lnTo>
                      <a:pt x="656" y="19"/>
                    </a:lnTo>
                    <a:lnTo>
                      <a:pt x="669" y="12"/>
                    </a:lnTo>
                    <a:lnTo>
                      <a:pt x="720" y="12"/>
                    </a:lnTo>
                    <a:lnTo>
                      <a:pt x="720" y="5"/>
                    </a:lnTo>
                    <a:lnTo>
                      <a:pt x="706" y="2"/>
                    </a:lnTo>
                    <a:lnTo>
                      <a:pt x="69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33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720" y="12"/>
                  </a:cxn>
                  <a:cxn ang="0">
                    <a:pos x="694" y="12"/>
                  </a:cxn>
                  <a:cxn ang="0">
                    <a:pos x="704" y="15"/>
                  </a:cxn>
                  <a:cxn ang="0">
                    <a:pos x="705" y="18"/>
                  </a:cxn>
                  <a:cxn ang="0">
                    <a:pos x="715" y="44"/>
                  </a:cxn>
                  <a:cxn ang="0">
                    <a:pos x="719" y="44"/>
                  </a:cxn>
                  <a:cxn ang="0">
                    <a:pos x="720" y="12"/>
                  </a:cxn>
                </a:cxnLst>
                <a:rect l="0" t="0" r="r" b="b"/>
                <a:pathLst>
                  <a:path w="727" h="154">
                    <a:moveTo>
                      <a:pt x="720" y="12"/>
                    </a:moveTo>
                    <a:lnTo>
                      <a:pt x="694" y="12"/>
                    </a:lnTo>
                    <a:lnTo>
                      <a:pt x="704" y="15"/>
                    </a:lnTo>
                    <a:lnTo>
                      <a:pt x="705" y="18"/>
                    </a:lnTo>
                    <a:lnTo>
                      <a:pt x="715" y="44"/>
                    </a:lnTo>
                    <a:lnTo>
                      <a:pt x="719" y="44"/>
                    </a:lnTo>
                    <a:lnTo>
                      <a:pt x="720" y="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" name="Group 34"/>
            <p:cNvGrpSpPr>
              <a:grpSpLocks/>
            </p:cNvGrpSpPr>
            <p:nvPr/>
          </p:nvGrpSpPr>
          <p:grpSpPr bwMode="auto">
            <a:xfrm>
              <a:off x="8886" y="662"/>
              <a:ext cx="725" cy="254"/>
              <a:chOff x="8886" y="662"/>
              <a:chExt cx="725" cy="254"/>
            </a:xfrm>
          </p:grpSpPr>
          <p:sp>
            <p:nvSpPr>
              <p:cNvPr id="11" name="Freeform 35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156" y="37"/>
                  </a:cxn>
                  <a:cxn ang="0">
                    <a:pos x="45" y="37"/>
                  </a:cxn>
                  <a:cxn ang="0">
                    <a:pos x="74" y="39"/>
                  </a:cxn>
                  <a:cxn ang="0">
                    <a:pos x="94" y="48"/>
                  </a:cxn>
                  <a:cxn ang="0">
                    <a:pos x="104" y="63"/>
                  </a:cxn>
                  <a:cxn ang="0">
                    <a:pos x="102" y="84"/>
                  </a:cxn>
                  <a:cxn ang="0">
                    <a:pos x="97" y="105"/>
                  </a:cxn>
                  <a:cxn ang="0">
                    <a:pos x="88" y="124"/>
                  </a:cxn>
                  <a:cxn ang="0">
                    <a:pos x="77" y="142"/>
                  </a:cxn>
                  <a:cxn ang="0">
                    <a:pos x="64" y="159"/>
                  </a:cxn>
                  <a:cxn ang="0">
                    <a:pos x="50" y="175"/>
                  </a:cxn>
                  <a:cxn ang="0">
                    <a:pos x="35" y="190"/>
                  </a:cxn>
                  <a:cxn ang="0">
                    <a:pos x="21" y="203"/>
                  </a:cxn>
                  <a:cxn ang="0">
                    <a:pos x="8" y="216"/>
                  </a:cxn>
                  <a:cxn ang="0">
                    <a:pos x="0" y="250"/>
                  </a:cxn>
                  <a:cxn ang="0">
                    <a:pos x="17" y="249"/>
                  </a:cxn>
                  <a:cxn ang="0">
                    <a:pos x="37" y="248"/>
                  </a:cxn>
                  <a:cxn ang="0">
                    <a:pos x="58" y="247"/>
                  </a:cxn>
                  <a:cxn ang="0">
                    <a:pos x="79" y="247"/>
                  </a:cxn>
                  <a:cxn ang="0">
                    <a:pos x="162" y="247"/>
                  </a:cxn>
                  <a:cxn ang="0">
                    <a:pos x="171" y="227"/>
                  </a:cxn>
                  <a:cxn ang="0">
                    <a:pos x="172" y="211"/>
                  </a:cxn>
                  <a:cxn ang="0">
                    <a:pos x="172" y="204"/>
                  </a:cxn>
                  <a:cxn ang="0">
                    <a:pos x="59" y="204"/>
                  </a:cxn>
                  <a:cxn ang="0">
                    <a:pos x="59" y="203"/>
                  </a:cxn>
                  <a:cxn ang="0">
                    <a:pos x="73" y="191"/>
                  </a:cxn>
                  <a:cxn ang="0">
                    <a:pos x="89" y="178"/>
                  </a:cxn>
                  <a:cxn ang="0">
                    <a:pos x="106" y="164"/>
                  </a:cxn>
                  <a:cxn ang="0">
                    <a:pos x="122" y="149"/>
                  </a:cxn>
                  <a:cxn ang="0">
                    <a:pos x="137" y="133"/>
                  </a:cxn>
                  <a:cxn ang="0">
                    <a:pos x="150" y="116"/>
                  </a:cxn>
                  <a:cxn ang="0">
                    <a:pos x="159" y="98"/>
                  </a:cxn>
                  <a:cxn ang="0">
                    <a:pos x="165" y="80"/>
                  </a:cxn>
                  <a:cxn ang="0">
                    <a:pos x="162" y="53"/>
                  </a:cxn>
                  <a:cxn ang="0">
                    <a:pos x="156" y="37"/>
                  </a:cxn>
                </a:cxnLst>
                <a:rect l="0" t="0" r="r" b="b"/>
                <a:pathLst>
                  <a:path w="725" h="254">
                    <a:moveTo>
                      <a:pt x="156" y="37"/>
                    </a:moveTo>
                    <a:lnTo>
                      <a:pt x="45" y="37"/>
                    </a:lnTo>
                    <a:lnTo>
                      <a:pt x="74" y="39"/>
                    </a:lnTo>
                    <a:lnTo>
                      <a:pt x="94" y="48"/>
                    </a:lnTo>
                    <a:lnTo>
                      <a:pt x="104" y="63"/>
                    </a:lnTo>
                    <a:lnTo>
                      <a:pt x="102" y="84"/>
                    </a:lnTo>
                    <a:lnTo>
                      <a:pt x="97" y="105"/>
                    </a:lnTo>
                    <a:lnTo>
                      <a:pt x="88" y="124"/>
                    </a:lnTo>
                    <a:lnTo>
                      <a:pt x="77" y="142"/>
                    </a:lnTo>
                    <a:lnTo>
                      <a:pt x="64" y="159"/>
                    </a:lnTo>
                    <a:lnTo>
                      <a:pt x="50" y="175"/>
                    </a:lnTo>
                    <a:lnTo>
                      <a:pt x="35" y="190"/>
                    </a:lnTo>
                    <a:lnTo>
                      <a:pt x="21" y="203"/>
                    </a:lnTo>
                    <a:lnTo>
                      <a:pt x="8" y="216"/>
                    </a:lnTo>
                    <a:lnTo>
                      <a:pt x="0" y="250"/>
                    </a:lnTo>
                    <a:lnTo>
                      <a:pt x="17" y="249"/>
                    </a:lnTo>
                    <a:lnTo>
                      <a:pt x="37" y="248"/>
                    </a:lnTo>
                    <a:lnTo>
                      <a:pt x="58" y="247"/>
                    </a:lnTo>
                    <a:lnTo>
                      <a:pt x="79" y="247"/>
                    </a:lnTo>
                    <a:lnTo>
                      <a:pt x="162" y="247"/>
                    </a:lnTo>
                    <a:lnTo>
                      <a:pt x="171" y="227"/>
                    </a:lnTo>
                    <a:lnTo>
                      <a:pt x="172" y="211"/>
                    </a:lnTo>
                    <a:lnTo>
                      <a:pt x="172" y="204"/>
                    </a:lnTo>
                    <a:lnTo>
                      <a:pt x="59" y="204"/>
                    </a:lnTo>
                    <a:lnTo>
                      <a:pt x="59" y="203"/>
                    </a:lnTo>
                    <a:lnTo>
                      <a:pt x="73" y="191"/>
                    </a:lnTo>
                    <a:lnTo>
                      <a:pt x="89" y="178"/>
                    </a:lnTo>
                    <a:lnTo>
                      <a:pt x="106" y="164"/>
                    </a:lnTo>
                    <a:lnTo>
                      <a:pt x="122" y="149"/>
                    </a:lnTo>
                    <a:lnTo>
                      <a:pt x="137" y="133"/>
                    </a:lnTo>
                    <a:lnTo>
                      <a:pt x="150" y="116"/>
                    </a:lnTo>
                    <a:lnTo>
                      <a:pt x="159" y="98"/>
                    </a:lnTo>
                    <a:lnTo>
                      <a:pt x="165" y="80"/>
                    </a:lnTo>
                    <a:lnTo>
                      <a:pt x="162" y="53"/>
                    </a:lnTo>
                    <a:lnTo>
                      <a:pt x="156" y="3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" name="Freeform 36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162" y="247"/>
                  </a:cxn>
                  <a:cxn ang="0">
                    <a:pos x="79" y="247"/>
                  </a:cxn>
                  <a:cxn ang="0">
                    <a:pos x="103" y="247"/>
                  </a:cxn>
                  <a:cxn ang="0">
                    <a:pos x="124" y="247"/>
                  </a:cxn>
                  <a:cxn ang="0">
                    <a:pos x="143" y="248"/>
                  </a:cxn>
                  <a:cxn ang="0">
                    <a:pos x="161" y="249"/>
                  </a:cxn>
                  <a:cxn ang="0">
                    <a:pos x="162" y="247"/>
                  </a:cxn>
                </a:cxnLst>
                <a:rect l="0" t="0" r="r" b="b"/>
                <a:pathLst>
                  <a:path w="725" h="254">
                    <a:moveTo>
                      <a:pt x="162" y="247"/>
                    </a:moveTo>
                    <a:lnTo>
                      <a:pt x="79" y="247"/>
                    </a:lnTo>
                    <a:lnTo>
                      <a:pt x="103" y="247"/>
                    </a:lnTo>
                    <a:lnTo>
                      <a:pt x="124" y="247"/>
                    </a:lnTo>
                    <a:lnTo>
                      <a:pt x="143" y="248"/>
                    </a:lnTo>
                    <a:lnTo>
                      <a:pt x="161" y="249"/>
                    </a:lnTo>
                    <a:lnTo>
                      <a:pt x="162" y="2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" name="Freeform 37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168" y="165"/>
                  </a:cxn>
                  <a:cxn ang="0">
                    <a:pos x="151" y="196"/>
                  </a:cxn>
                  <a:cxn ang="0">
                    <a:pos x="149" y="200"/>
                  </a:cxn>
                  <a:cxn ang="0">
                    <a:pos x="144" y="201"/>
                  </a:cxn>
                  <a:cxn ang="0">
                    <a:pos x="140" y="201"/>
                  </a:cxn>
                  <a:cxn ang="0">
                    <a:pos x="59" y="204"/>
                  </a:cxn>
                  <a:cxn ang="0">
                    <a:pos x="172" y="204"/>
                  </a:cxn>
                  <a:cxn ang="0">
                    <a:pos x="172" y="195"/>
                  </a:cxn>
                  <a:cxn ang="0">
                    <a:pos x="173" y="173"/>
                  </a:cxn>
                  <a:cxn ang="0">
                    <a:pos x="168" y="165"/>
                  </a:cxn>
                </a:cxnLst>
                <a:rect l="0" t="0" r="r" b="b"/>
                <a:pathLst>
                  <a:path w="725" h="254">
                    <a:moveTo>
                      <a:pt x="168" y="165"/>
                    </a:moveTo>
                    <a:lnTo>
                      <a:pt x="151" y="196"/>
                    </a:lnTo>
                    <a:lnTo>
                      <a:pt x="149" y="200"/>
                    </a:lnTo>
                    <a:lnTo>
                      <a:pt x="144" y="201"/>
                    </a:lnTo>
                    <a:lnTo>
                      <a:pt x="140" y="201"/>
                    </a:lnTo>
                    <a:lnTo>
                      <a:pt x="59" y="204"/>
                    </a:lnTo>
                    <a:lnTo>
                      <a:pt x="172" y="204"/>
                    </a:lnTo>
                    <a:lnTo>
                      <a:pt x="172" y="195"/>
                    </a:lnTo>
                    <a:lnTo>
                      <a:pt x="173" y="173"/>
                    </a:lnTo>
                    <a:lnTo>
                      <a:pt x="168" y="1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" name="Freeform 38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102" y="0"/>
                  </a:cxn>
                  <a:cxn ang="0">
                    <a:pos x="77" y="2"/>
                  </a:cxn>
                  <a:cxn ang="0">
                    <a:pos x="56" y="6"/>
                  </a:cxn>
                  <a:cxn ang="0">
                    <a:pos x="37" y="14"/>
                  </a:cxn>
                  <a:cxn ang="0">
                    <a:pos x="22" y="24"/>
                  </a:cxn>
                  <a:cxn ang="0">
                    <a:pos x="8" y="37"/>
                  </a:cxn>
                  <a:cxn ang="0">
                    <a:pos x="11" y="58"/>
                  </a:cxn>
                  <a:cxn ang="0">
                    <a:pos x="27" y="45"/>
                  </a:cxn>
                  <a:cxn ang="0">
                    <a:pos x="45" y="37"/>
                  </a:cxn>
                  <a:cxn ang="0">
                    <a:pos x="156" y="37"/>
                  </a:cxn>
                  <a:cxn ang="0">
                    <a:pos x="154" y="31"/>
                  </a:cxn>
                  <a:cxn ang="0">
                    <a:pos x="140" y="16"/>
                  </a:cxn>
                  <a:cxn ang="0">
                    <a:pos x="122" y="6"/>
                  </a:cxn>
                  <a:cxn ang="0">
                    <a:pos x="102" y="0"/>
                  </a:cxn>
                </a:cxnLst>
                <a:rect l="0" t="0" r="r" b="b"/>
                <a:pathLst>
                  <a:path w="725" h="254">
                    <a:moveTo>
                      <a:pt x="102" y="0"/>
                    </a:moveTo>
                    <a:lnTo>
                      <a:pt x="77" y="2"/>
                    </a:lnTo>
                    <a:lnTo>
                      <a:pt x="56" y="6"/>
                    </a:lnTo>
                    <a:lnTo>
                      <a:pt x="37" y="14"/>
                    </a:lnTo>
                    <a:lnTo>
                      <a:pt x="22" y="24"/>
                    </a:lnTo>
                    <a:lnTo>
                      <a:pt x="8" y="37"/>
                    </a:lnTo>
                    <a:lnTo>
                      <a:pt x="11" y="58"/>
                    </a:lnTo>
                    <a:lnTo>
                      <a:pt x="27" y="45"/>
                    </a:lnTo>
                    <a:lnTo>
                      <a:pt x="45" y="37"/>
                    </a:lnTo>
                    <a:lnTo>
                      <a:pt x="156" y="37"/>
                    </a:lnTo>
                    <a:lnTo>
                      <a:pt x="154" y="31"/>
                    </a:lnTo>
                    <a:lnTo>
                      <a:pt x="140" y="16"/>
                    </a:lnTo>
                    <a:lnTo>
                      <a:pt x="122" y="6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" name="Freeform 39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296" y="0"/>
                  </a:cxn>
                  <a:cxn ang="0">
                    <a:pos x="272" y="3"/>
                  </a:cxn>
                  <a:cxn ang="0">
                    <a:pos x="252" y="11"/>
                  </a:cxn>
                  <a:cxn ang="0">
                    <a:pos x="236" y="24"/>
                  </a:cxn>
                  <a:cxn ang="0">
                    <a:pos x="222" y="41"/>
                  </a:cxn>
                  <a:cxn ang="0">
                    <a:pos x="212" y="61"/>
                  </a:cxn>
                  <a:cxn ang="0">
                    <a:pos x="204" y="82"/>
                  </a:cxn>
                  <a:cxn ang="0">
                    <a:pos x="200" y="104"/>
                  </a:cxn>
                  <a:cxn ang="0">
                    <a:pos x="198" y="127"/>
                  </a:cxn>
                  <a:cxn ang="0">
                    <a:pos x="198" y="134"/>
                  </a:cxn>
                  <a:cxn ang="0">
                    <a:pos x="199" y="155"/>
                  </a:cxn>
                  <a:cxn ang="0">
                    <a:pos x="204" y="177"/>
                  </a:cxn>
                  <a:cxn ang="0">
                    <a:pos x="211" y="199"/>
                  </a:cxn>
                  <a:cxn ang="0">
                    <a:pos x="222" y="218"/>
                  </a:cxn>
                  <a:cxn ang="0">
                    <a:pos x="237" y="234"/>
                  </a:cxn>
                  <a:cxn ang="0">
                    <a:pos x="255" y="245"/>
                  </a:cxn>
                  <a:cxn ang="0">
                    <a:pos x="276" y="252"/>
                  </a:cxn>
                  <a:cxn ang="0">
                    <a:pos x="302" y="249"/>
                  </a:cxn>
                  <a:cxn ang="0">
                    <a:pos x="324" y="241"/>
                  </a:cxn>
                  <a:cxn ang="0">
                    <a:pos x="338" y="231"/>
                  </a:cxn>
                  <a:cxn ang="0">
                    <a:pos x="303" y="231"/>
                  </a:cxn>
                  <a:cxn ang="0">
                    <a:pos x="285" y="226"/>
                  </a:cxn>
                  <a:cxn ang="0">
                    <a:pos x="272" y="212"/>
                  </a:cxn>
                  <a:cxn ang="0">
                    <a:pos x="263" y="191"/>
                  </a:cxn>
                  <a:cxn ang="0">
                    <a:pos x="257" y="167"/>
                  </a:cxn>
                  <a:cxn ang="0">
                    <a:pos x="255" y="142"/>
                  </a:cxn>
                  <a:cxn ang="0">
                    <a:pos x="254" y="120"/>
                  </a:cxn>
                  <a:cxn ang="0">
                    <a:pos x="254" y="103"/>
                  </a:cxn>
                  <a:cxn ang="0">
                    <a:pos x="254" y="86"/>
                  </a:cxn>
                  <a:cxn ang="0">
                    <a:pos x="254" y="82"/>
                  </a:cxn>
                  <a:cxn ang="0">
                    <a:pos x="256" y="59"/>
                  </a:cxn>
                  <a:cxn ang="0">
                    <a:pos x="264" y="36"/>
                  </a:cxn>
                  <a:cxn ang="0">
                    <a:pos x="277" y="22"/>
                  </a:cxn>
                  <a:cxn ang="0">
                    <a:pos x="350" y="22"/>
                  </a:cxn>
                  <a:cxn ang="0">
                    <a:pos x="336" y="10"/>
                  </a:cxn>
                  <a:cxn ang="0">
                    <a:pos x="317" y="2"/>
                  </a:cxn>
                  <a:cxn ang="0">
                    <a:pos x="296" y="0"/>
                  </a:cxn>
                </a:cxnLst>
                <a:rect l="0" t="0" r="r" b="b"/>
                <a:pathLst>
                  <a:path w="725" h="254">
                    <a:moveTo>
                      <a:pt x="296" y="0"/>
                    </a:moveTo>
                    <a:lnTo>
                      <a:pt x="272" y="3"/>
                    </a:lnTo>
                    <a:lnTo>
                      <a:pt x="252" y="11"/>
                    </a:lnTo>
                    <a:lnTo>
                      <a:pt x="236" y="24"/>
                    </a:lnTo>
                    <a:lnTo>
                      <a:pt x="222" y="41"/>
                    </a:lnTo>
                    <a:lnTo>
                      <a:pt x="212" y="61"/>
                    </a:lnTo>
                    <a:lnTo>
                      <a:pt x="204" y="82"/>
                    </a:lnTo>
                    <a:lnTo>
                      <a:pt x="200" y="104"/>
                    </a:lnTo>
                    <a:lnTo>
                      <a:pt x="198" y="127"/>
                    </a:lnTo>
                    <a:lnTo>
                      <a:pt x="198" y="134"/>
                    </a:lnTo>
                    <a:lnTo>
                      <a:pt x="199" y="155"/>
                    </a:lnTo>
                    <a:lnTo>
                      <a:pt x="204" y="177"/>
                    </a:lnTo>
                    <a:lnTo>
                      <a:pt x="211" y="199"/>
                    </a:lnTo>
                    <a:lnTo>
                      <a:pt x="222" y="218"/>
                    </a:lnTo>
                    <a:lnTo>
                      <a:pt x="237" y="234"/>
                    </a:lnTo>
                    <a:lnTo>
                      <a:pt x="255" y="245"/>
                    </a:lnTo>
                    <a:lnTo>
                      <a:pt x="276" y="252"/>
                    </a:lnTo>
                    <a:lnTo>
                      <a:pt x="302" y="249"/>
                    </a:lnTo>
                    <a:lnTo>
                      <a:pt x="324" y="241"/>
                    </a:lnTo>
                    <a:lnTo>
                      <a:pt x="338" y="231"/>
                    </a:lnTo>
                    <a:lnTo>
                      <a:pt x="303" y="231"/>
                    </a:lnTo>
                    <a:lnTo>
                      <a:pt x="285" y="226"/>
                    </a:lnTo>
                    <a:lnTo>
                      <a:pt x="272" y="212"/>
                    </a:lnTo>
                    <a:lnTo>
                      <a:pt x="263" y="191"/>
                    </a:lnTo>
                    <a:lnTo>
                      <a:pt x="257" y="167"/>
                    </a:lnTo>
                    <a:lnTo>
                      <a:pt x="255" y="142"/>
                    </a:lnTo>
                    <a:lnTo>
                      <a:pt x="254" y="120"/>
                    </a:lnTo>
                    <a:lnTo>
                      <a:pt x="254" y="103"/>
                    </a:lnTo>
                    <a:lnTo>
                      <a:pt x="254" y="86"/>
                    </a:lnTo>
                    <a:lnTo>
                      <a:pt x="254" y="82"/>
                    </a:lnTo>
                    <a:lnTo>
                      <a:pt x="256" y="59"/>
                    </a:lnTo>
                    <a:lnTo>
                      <a:pt x="264" y="36"/>
                    </a:lnTo>
                    <a:lnTo>
                      <a:pt x="277" y="22"/>
                    </a:lnTo>
                    <a:lnTo>
                      <a:pt x="350" y="22"/>
                    </a:lnTo>
                    <a:lnTo>
                      <a:pt x="336" y="10"/>
                    </a:lnTo>
                    <a:lnTo>
                      <a:pt x="317" y="2"/>
                    </a:lnTo>
                    <a:lnTo>
                      <a:pt x="29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" name="Freeform 40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350" y="22"/>
                  </a:cxn>
                  <a:cxn ang="0">
                    <a:pos x="277" y="22"/>
                  </a:cxn>
                  <a:cxn ang="0">
                    <a:pos x="296" y="27"/>
                  </a:cxn>
                  <a:cxn ang="0">
                    <a:pos x="310" y="41"/>
                  </a:cxn>
                  <a:cxn ang="0">
                    <a:pos x="319" y="62"/>
                  </a:cxn>
                  <a:cxn ang="0">
                    <a:pos x="325" y="86"/>
                  </a:cxn>
                  <a:cxn ang="0">
                    <a:pos x="328" y="111"/>
                  </a:cxn>
                  <a:cxn ang="0">
                    <a:pos x="330" y="134"/>
                  </a:cxn>
                  <a:cxn ang="0">
                    <a:pos x="330" y="142"/>
                  </a:cxn>
                  <a:cxn ang="0">
                    <a:pos x="330" y="155"/>
                  </a:cxn>
                  <a:cxn ang="0">
                    <a:pos x="329" y="179"/>
                  </a:cxn>
                  <a:cxn ang="0">
                    <a:pos x="325" y="203"/>
                  </a:cxn>
                  <a:cxn ang="0">
                    <a:pos x="317" y="222"/>
                  </a:cxn>
                  <a:cxn ang="0">
                    <a:pos x="303" y="231"/>
                  </a:cxn>
                  <a:cxn ang="0">
                    <a:pos x="338" y="231"/>
                  </a:cxn>
                  <a:cxn ang="0">
                    <a:pos x="342" y="229"/>
                  </a:cxn>
                  <a:cxn ang="0">
                    <a:pos x="357" y="213"/>
                  </a:cxn>
                  <a:cxn ang="0">
                    <a:pos x="368" y="194"/>
                  </a:cxn>
                  <a:cxn ang="0">
                    <a:pos x="376" y="174"/>
                  </a:cxn>
                  <a:cxn ang="0">
                    <a:pos x="382" y="153"/>
                  </a:cxn>
                  <a:cxn ang="0">
                    <a:pos x="385" y="132"/>
                  </a:cxn>
                  <a:cxn ang="0">
                    <a:pos x="384" y="106"/>
                  </a:cxn>
                  <a:cxn ang="0">
                    <a:pos x="380" y="81"/>
                  </a:cxn>
                  <a:cxn ang="0">
                    <a:pos x="373" y="59"/>
                  </a:cxn>
                  <a:cxn ang="0">
                    <a:pos x="364" y="39"/>
                  </a:cxn>
                  <a:cxn ang="0">
                    <a:pos x="351" y="23"/>
                  </a:cxn>
                  <a:cxn ang="0">
                    <a:pos x="350" y="22"/>
                  </a:cxn>
                </a:cxnLst>
                <a:rect l="0" t="0" r="r" b="b"/>
                <a:pathLst>
                  <a:path w="725" h="254">
                    <a:moveTo>
                      <a:pt x="350" y="22"/>
                    </a:moveTo>
                    <a:lnTo>
                      <a:pt x="277" y="22"/>
                    </a:lnTo>
                    <a:lnTo>
                      <a:pt x="296" y="27"/>
                    </a:lnTo>
                    <a:lnTo>
                      <a:pt x="310" y="41"/>
                    </a:lnTo>
                    <a:lnTo>
                      <a:pt x="319" y="62"/>
                    </a:lnTo>
                    <a:lnTo>
                      <a:pt x="325" y="86"/>
                    </a:lnTo>
                    <a:lnTo>
                      <a:pt x="328" y="111"/>
                    </a:lnTo>
                    <a:lnTo>
                      <a:pt x="330" y="134"/>
                    </a:lnTo>
                    <a:lnTo>
                      <a:pt x="330" y="142"/>
                    </a:lnTo>
                    <a:lnTo>
                      <a:pt x="330" y="155"/>
                    </a:lnTo>
                    <a:lnTo>
                      <a:pt x="329" y="179"/>
                    </a:lnTo>
                    <a:lnTo>
                      <a:pt x="325" y="203"/>
                    </a:lnTo>
                    <a:lnTo>
                      <a:pt x="317" y="222"/>
                    </a:lnTo>
                    <a:lnTo>
                      <a:pt x="303" y="231"/>
                    </a:lnTo>
                    <a:lnTo>
                      <a:pt x="338" y="231"/>
                    </a:lnTo>
                    <a:lnTo>
                      <a:pt x="342" y="229"/>
                    </a:lnTo>
                    <a:lnTo>
                      <a:pt x="357" y="213"/>
                    </a:lnTo>
                    <a:lnTo>
                      <a:pt x="368" y="194"/>
                    </a:lnTo>
                    <a:lnTo>
                      <a:pt x="376" y="174"/>
                    </a:lnTo>
                    <a:lnTo>
                      <a:pt x="382" y="153"/>
                    </a:lnTo>
                    <a:lnTo>
                      <a:pt x="385" y="132"/>
                    </a:lnTo>
                    <a:lnTo>
                      <a:pt x="384" y="106"/>
                    </a:lnTo>
                    <a:lnTo>
                      <a:pt x="380" y="81"/>
                    </a:lnTo>
                    <a:lnTo>
                      <a:pt x="373" y="59"/>
                    </a:lnTo>
                    <a:lnTo>
                      <a:pt x="364" y="39"/>
                    </a:lnTo>
                    <a:lnTo>
                      <a:pt x="351" y="23"/>
                    </a:lnTo>
                    <a:lnTo>
                      <a:pt x="350" y="2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" name="Freeform 41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466" y="5"/>
                  </a:cxn>
                  <a:cxn ang="0">
                    <a:pos x="403" y="6"/>
                  </a:cxn>
                  <a:cxn ang="0">
                    <a:pos x="403" y="11"/>
                  </a:cxn>
                  <a:cxn ang="0">
                    <a:pos x="442" y="27"/>
                  </a:cxn>
                  <a:cxn ang="0">
                    <a:pos x="447" y="29"/>
                  </a:cxn>
                  <a:cxn ang="0">
                    <a:pos x="447" y="34"/>
                  </a:cxn>
                  <a:cxn ang="0">
                    <a:pos x="447" y="39"/>
                  </a:cxn>
                  <a:cxn ang="0">
                    <a:pos x="448" y="59"/>
                  </a:cxn>
                  <a:cxn ang="0">
                    <a:pos x="448" y="79"/>
                  </a:cxn>
                  <a:cxn ang="0">
                    <a:pos x="449" y="89"/>
                  </a:cxn>
                  <a:cxn ang="0">
                    <a:pos x="449" y="151"/>
                  </a:cxn>
                  <a:cxn ang="0">
                    <a:pos x="449" y="171"/>
                  </a:cxn>
                  <a:cxn ang="0">
                    <a:pos x="448" y="191"/>
                  </a:cxn>
                  <a:cxn ang="0">
                    <a:pos x="448" y="222"/>
                  </a:cxn>
                  <a:cxn ang="0">
                    <a:pos x="403" y="244"/>
                  </a:cxn>
                  <a:cxn ang="0">
                    <a:pos x="403" y="250"/>
                  </a:cxn>
                  <a:cxn ang="0">
                    <a:pos x="443" y="247"/>
                  </a:cxn>
                  <a:cxn ang="0">
                    <a:pos x="463" y="247"/>
                  </a:cxn>
                  <a:cxn ang="0">
                    <a:pos x="547" y="247"/>
                  </a:cxn>
                  <a:cxn ang="0">
                    <a:pos x="550" y="244"/>
                  </a:cxn>
                  <a:cxn ang="0">
                    <a:pos x="507" y="223"/>
                  </a:cxn>
                  <a:cxn ang="0">
                    <a:pos x="505" y="219"/>
                  </a:cxn>
                  <a:cxn ang="0">
                    <a:pos x="505" y="211"/>
                  </a:cxn>
                  <a:cxn ang="0">
                    <a:pos x="504" y="191"/>
                  </a:cxn>
                  <a:cxn ang="0">
                    <a:pos x="503" y="171"/>
                  </a:cxn>
                  <a:cxn ang="0">
                    <a:pos x="503" y="151"/>
                  </a:cxn>
                  <a:cxn ang="0">
                    <a:pos x="503" y="141"/>
                  </a:cxn>
                  <a:cxn ang="0">
                    <a:pos x="503" y="99"/>
                  </a:cxn>
                  <a:cxn ang="0">
                    <a:pos x="503" y="79"/>
                  </a:cxn>
                  <a:cxn ang="0">
                    <a:pos x="503" y="69"/>
                  </a:cxn>
                  <a:cxn ang="0">
                    <a:pos x="503" y="49"/>
                  </a:cxn>
                  <a:cxn ang="0">
                    <a:pos x="504" y="27"/>
                  </a:cxn>
                  <a:cxn ang="0">
                    <a:pos x="504" y="10"/>
                  </a:cxn>
                  <a:cxn ang="0">
                    <a:pos x="488" y="7"/>
                  </a:cxn>
                  <a:cxn ang="0">
                    <a:pos x="466" y="5"/>
                  </a:cxn>
                </a:cxnLst>
                <a:rect l="0" t="0" r="r" b="b"/>
                <a:pathLst>
                  <a:path w="725" h="254">
                    <a:moveTo>
                      <a:pt x="466" y="5"/>
                    </a:moveTo>
                    <a:lnTo>
                      <a:pt x="403" y="6"/>
                    </a:lnTo>
                    <a:lnTo>
                      <a:pt x="403" y="11"/>
                    </a:lnTo>
                    <a:lnTo>
                      <a:pt x="442" y="27"/>
                    </a:lnTo>
                    <a:lnTo>
                      <a:pt x="447" y="29"/>
                    </a:lnTo>
                    <a:lnTo>
                      <a:pt x="447" y="34"/>
                    </a:lnTo>
                    <a:lnTo>
                      <a:pt x="447" y="39"/>
                    </a:lnTo>
                    <a:lnTo>
                      <a:pt x="448" y="59"/>
                    </a:lnTo>
                    <a:lnTo>
                      <a:pt x="448" y="79"/>
                    </a:lnTo>
                    <a:lnTo>
                      <a:pt x="449" y="89"/>
                    </a:lnTo>
                    <a:lnTo>
                      <a:pt x="449" y="151"/>
                    </a:lnTo>
                    <a:lnTo>
                      <a:pt x="449" y="171"/>
                    </a:lnTo>
                    <a:lnTo>
                      <a:pt x="448" y="191"/>
                    </a:lnTo>
                    <a:lnTo>
                      <a:pt x="448" y="222"/>
                    </a:lnTo>
                    <a:lnTo>
                      <a:pt x="403" y="244"/>
                    </a:lnTo>
                    <a:lnTo>
                      <a:pt x="403" y="250"/>
                    </a:lnTo>
                    <a:lnTo>
                      <a:pt x="443" y="247"/>
                    </a:lnTo>
                    <a:lnTo>
                      <a:pt x="463" y="247"/>
                    </a:lnTo>
                    <a:lnTo>
                      <a:pt x="547" y="247"/>
                    </a:lnTo>
                    <a:lnTo>
                      <a:pt x="550" y="244"/>
                    </a:lnTo>
                    <a:lnTo>
                      <a:pt x="507" y="223"/>
                    </a:lnTo>
                    <a:lnTo>
                      <a:pt x="505" y="219"/>
                    </a:lnTo>
                    <a:lnTo>
                      <a:pt x="505" y="211"/>
                    </a:lnTo>
                    <a:lnTo>
                      <a:pt x="504" y="191"/>
                    </a:lnTo>
                    <a:lnTo>
                      <a:pt x="503" y="171"/>
                    </a:lnTo>
                    <a:lnTo>
                      <a:pt x="503" y="151"/>
                    </a:lnTo>
                    <a:lnTo>
                      <a:pt x="503" y="141"/>
                    </a:lnTo>
                    <a:lnTo>
                      <a:pt x="503" y="99"/>
                    </a:lnTo>
                    <a:lnTo>
                      <a:pt x="503" y="79"/>
                    </a:lnTo>
                    <a:lnTo>
                      <a:pt x="503" y="69"/>
                    </a:lnTo>
                    <a:lnTo>
                      <a:pt x="503" y="49"/>
                    </a:lnTo>
                    <a:lnTo>
                      <a:pt x="504" y="27"/>
                    </a:lnTo>
                    <a:lnTo>
                      <a:pt x="504" y="10"/>
                    </a:lnTo>
                    <a:lnTo>
                      <a:pt x="488" y="7"/>
                    </a:lnTo>
                    <a:lnTo>
                      <a:pt x="466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" name="Freeform 42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547" y="247"/>
                  </a:cxn>
                  <a:cxn ang="0">
                    <a:pos x="463" y="247"/>
                  </a:cxn>
                  <a:cxn ang="0">
                    <a:pos x="489" y="247"/>
                  </a:cxn>
                  <a:cxn ang="0">
                    <a:pos x="510" y="247"/>
                  </a:cxn>
                  <a:cxn ang="0">
                    <a:pos x="528" y="248"/>
                  </a:cxn>
                  <a:cxn ang="0">
                    <a:pos x="545" y="249"/>
                  </a:cxn>
                  <a:cxn ang="0">
                    <a:pos x="547" y="247"/>
                  </a:cxn>
                </a:cxnLst>
                <a:rect l="0" t="0" r="r" b="b"/>
                <a:pathLst>
                  <a:path w="725" h="254">
                    <a:moveTo>
                      <a:pt x="547" y="247"/>
                    </a:moveTo>
                    <a:lnTo>
                      <a:pt x="463" y="247"/>
                    </a:lnTo>
                    <a:lnTo>
                      <a:pt x="489" y="247"/>
                    </a:lnTo>
                    <a:lnTo>
                      <a:pt x="510" y="247"/>
                    </a:lnTo>
                    <a:lnTo>
                      <a:pt x="528" y="248"/>
                    </a:lnTo>
                    <a:lnTo>
                      <a:pt x="545" y="249"/>
                    </a:lnTo>
                    <a:lnTo>
                      <a:pt x="547" y="2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Freeform 43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712" y="115"/>
                  </a:cxn>
                  <a:cxn ang="0">
                    <a:pos x="598" y="115"/>
                  </a:cxn>
                  <a:cxn ang="0">
                    <a:pos x="621" y="117"/>
                  </a:cxn>
                  <a:cxn ang="0">
                    <a:pos x="642" y="124"/>
                  </a:cxn>
                  <a:cxn ang="0">
                    <a:pos x="658" y="138"/>
                  </a:cxn>
                  <a:cxn ang="0">
                    <a:pos x="665" y="160"/>
                  </a:cxn>
                  <a:cxn ang="0">
                    <a:pos x="660" y="181"/>
                  </a:cxn>
                  <a:cxn ang="0">
                    <a:pos x="649" y="199"/>
                  </a:cxn>
                  <a:cxn ang="0">
                    <a:pos x="633" y="213"/>
                  </a:cxn>
                  <a:cxn ang="0">
                    <a:pos x="613" y="224"/>
                  </a:cxn>
                  <a:cxn ang="0">
                    <a:pos x="592" y="232"/>
                  </a:cxn>
                  <a:cxn ang="0">
                    <a:pos x="571" y="236"/>
                  </a:cxn>
                  <a:cxn ang="0">
                    <a:pos x="567" y="253"/>
                  </a:cxn>
                  <a:cxn ang="0">
                    <a:pos x="587" y="250"/>
                  </a:cxn>
                  <a:cxn ang="0">
                    <a:pos x="609" y="247"/>
                  </a:cxn>
                  <a:cxn ang="0">
                    <a:pos x="632" y="242"/>
                  </a:cxn>
                  <a:cxn ang="0">
                    <a:pos x="654" y="235"/>
                  </a:cxn>
                  <a:cxn ang="0">
                    <a:pos x="674" y="226"/>
                  </a:cxn>
                  <a:cxn ang="0">
                    <a:pos x="693" y="214"/>
                  </a:cxn>
                  <a:cxn ang="0">
                    <a:pos x="708" y="200"/>
                  </a:cxn>
                  <a:cxn ang="0">
                    <a:pos x="719" y="182"/>
                  </a:cxn>
                  <a:cxn ang="0">
                    <a:pos x="724" y="160"/>
                  </a:cxn>
                  <a:cxn ang="0">
                    <a:pos x="721" y="134"/>
                  </a:cxn>
                  <a:cxn ang="0">
                    <a:pos x="712" y="115"/>
                  </a:cxn>
                </a:cxnLst>
                <a:rect l="0" t="0" r="r" b="b"/>
                <a:pathLst>
                  <a:path w="725" h="254">
                    <a:moveTo>
                      <a:pt x="712" y="115"/>
                    </a:moveTo>
                    <a:lnTo>
                      <a:pt x="598" y="115"/>
                    </a:lnTo>
                    <a:lnTo>
                      <a:pt x="621" y="117"/>
                    </a:lnTo>
                    <a:lnTo>
                      <a:pt x="642" y="124"/>
                    </a:lnTo>
                    <a:lnTo>
                      <a:pt x="658" y="138"/>
                    </a:lnTo>
                    <a:lnTo>
                      <a:pt x="665" y="160"/>
                    </a:lnTo>
                    <a:lnTo>
                      <a:pt x="660" y="181"/>
                    </a:lnTo>
                    <a:lnTo>
                      <a:pt x="649" y="199"/>
                    </a:lnTo>
                    <a:lnTo>
                      <a:pt x="633" y="213"/>
                    </a:lnTo>
                    <a:lnTo>
                      <a:pt x="613" y="224"/>
                    </a:lnTo>
                    <a:lnTo>
                      <a:pt x="592" y="232"/>
                    </a:lnTo>
                    <a:lnTo>
                      <a:pt x="571" y="236"/>
                    </a:lnTo>
                    <a:lnTo>
                      <a:pt x="567" y="253"/>
                    </a:lnTo>
                    <a:lnTo>
                      <a:pt x="587" y="250"/>
                    </a:lnTo>
                    <a:lnTo>
                      <a:pt x="609" y="247"/>
                    </a:lnTo>
                    <a:lnTo>
                      <a:pt x="632" y="242"/>
                    </a:lnTo>
                    <a:lnTo>
                      <a:pt x="654" y="235"/>
                    </a:lnTo>
                    <a:lnTo>
                      <a:pt x="674" y="226"/>
                    </a:lnTo>
                    <a:lnTo>
                      <a:pt x="693" y="214"/>
                    </a:lnTo>
                    <a:lnTo>
                      <a:pt x="708" y="200"/>
                    </a:lnTo>
                    <a:lnTo>
                      <a:pt x="719" y="182"/>
                    </a:lnTo>
                    <a:lnTo>
                      <a:pt x="724" y="160"/>
                    </a:lnTo>
                    <a:lnTo>
                      <a:pt x="721" y="134"/>
                    </a:lnTo>
                    <a:lnTo>
                      <a:pt x="712" y="1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Freeform 44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598" y="3"/>
                  </a:cxn>
                  <a:cxn ang="0">
                    <a:pos x="592" y="23"/>
                  </a:cxn>
                  <a:cxn ang="0">
                    <a:pos x="587" y="42"/>
                  </a:cxn>
                  <a:cxn ang="0">
                    <a:pos x="582" y="62"/>
                  </a:cxn>
                  <a:cxn ang="0">
                    <a:pos x="578" y="82"/>
                  </a:cxn>
                  <a:cxn ang="0">
                    <a:pos x="574" y="101"/>
                  </a:cxn>
                  <a:cxn ang="0">
                    <a:pos x="580" y="116"/>
                  </a:cxn>
                  <a:cxn ang="0">
                    <a:pos x="589" y="115"/>
                  </a:cxn>
                  <a:cxn ang="0">
                    <a:pos x="712" y="115"/>
                  </a:cxn>
                  <a:cxn ang="0">
                    <a:pos x="711" y="113"/>
                  </a:cxn>
                  <a:cxn ang="0">
                    <a:pos x="697" y="98"/>
                  </a:cxn>
                  <a:cxn ang="0">
                    <a:pos x="678" y="88"/>
                  </a:cxn>
                  <a:cxn ang="0">
                    <a:pos x="658" y="82"/>
                  </a:cxn>
                  <a:cxn ang="0">
                    <a:pos x="648" y="81"/>
                  </a:cxn>
                  <a:cxn ang="0">
                    <a:pos x="605" y="81"/>
                  </a:cxn>
                  <a:cxn ang="0">
                    <a:pos x="612" y="49"/>
                  </a:cxn>
                  <a:cxn ang="0">
                    <a:pos x="722" y="49"/>
                  </a:cxn>
                  <a:cxn ang="0">
                    <a:pos x="722" y="6"/>
                  </a:cxn>
                  <a:cxn ang="0">
                    <a:pos x="662" y="6"/>
                  </a:cxn>
                  <a:cxn ang="0">
                    <a:pos x="638" y="5"/>
                  </a:cxn>
                  <a:cxn ang="0">
                    <a:pos x="616" y="4"/>
                  </a:cxn>
                  <a:cxn ang="0">
                    <a:pos x="598" y="3"/>
                  </a:cxn>
                </a:cxnLst>
                <a:rect l="0" t="0" r="r" b="b"/>
                <a:pathLst>
                  <a:path w="725" h="254">
                    <a:moveTo>
                      <a:pt x="598" y="3"/>
                    </a:moveTo>
                    <a:lnTo>
                      <a:pt x="592" y="23"/>
                    </a:lnTo>
                    <a:lnTo>
                      <a:pt x="587" y="42"/>
                    </a:lnTo>
                    <a:lnTo>
                      <a:pt x="582" y="62"/>
                    </a:lnTo>
                    <a:lnTo>
                      <a:pt x="578" y="82"/>
                    </a:lnTo>
                    <a:lnTo>
                      <a:pt x="574" y="101"/>
                    </a:lnTo>
                    <a:lnTo>
                      <a:pt x="580" y="116"/>
                    </a:lnTo>
                    <a:lnTo>
                      <a:pt x="589" y="115"/>
                    </a:lnTo>
                    <a:lnTo>
                      <a:pt x="712" y="115"/>
                    </a:lnTo>
                    <a:lnTo>
                      <a:pt x="711" y="113"/>
                    </a:lnTo>
                    <a:lnTo>
                      <a:pt x="697" y="98"/>
                    </a:lnTo>
                    <a:lnTo>
                      <a:pt x="678" y="88"/>
                    </a:lnTo>
                    <a:lnTo>
                      <a:pt x="658" y="82"/>
                    </a:lnTo>
                    <a:lnTo>
                      <a:pt x="648" y="81"/>
                    </a:lnTo>
                    <a:lnTo>
                      <a:pt x="605" y="81"/>
                    </a:lnTo>
                    <a:lnTo>
                      <a:pt x="612" y="49"/>
                    </a:lnTo>
                    <a:lnTo>
                      <a:pt x="722" y="49"/>
                    </a:lnTo>
                    <a:lnTo>
                      <a:pt x="722" y="6"/>
                    </a:lnTo>
                    <a:lnTo>
                      <a:pt x="662" y="6"/>
                    </a:lnTo>
                    <a:lnTo>
                      <a:pt x="638" y="5"/>
                    </a:lnTo>
                    <a:lnTo>
                      <a:pt x="616" y="4"/>
                    </a:lnTo>
                    <a:lnTo>
                      <a:pt x="598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Freeform 45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621" y="79"/>
                  </a:cxn>
                  <a:cxn ang="0">
                    <a:pos x="605" y="81"/>
                  </a:cxn>
                  <a:cxn ang="0">
                    <a:pos x="648" y="81"/>
                  </a:cxn>
                  <a:cxn ang="0">
                    <a:pos x="636" y="80"/>
                  </a:cxn>
                  <a:cxn ang="0">
                    <a:pos x="621" y="79"/>
                  </a:cxn>
                </a:cxnLst>
                <a:rect l="0" t="0" r="r" b="b"/>
                <a:pathLst>
                  <a:path w="725" h="254">
                    <a:moveTo>
                      <a:pt x="621" y="79"/>
                    </a:moveTo>
                    <a:lnTo>
                      <a:pt x="605" y="81"/>
                    </a:lnTo>
                    <a:lnTo>
                      <a:pt x="648" y="81"/>
                    </a:lnTo>
                    <a:lnTo>
                      <a:pt x="636" y="80"/>
                    </a:lnTo>
                    <a:lnTo>
                      <a:pt x="621" y="7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" name="Freeform 46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722" y="49"/>
                  </a:cxn>
                  <a:cxn ang="0">
                    <a:pos x="713" y="49"/>
                  </a:cxn>
                  <a:cxn ang="0">
                    <a:pos x="716" y="52"/>
                  </a:cxn>
                  <a:cxn ang="0">
                    <a:pos x="716" y="58"/>
                  </a:cxn>
                  <a:cxn ang="0">
                    <a:pos x="722" y="58"/>
                  </a:cxn>
                  <a:cxn ang="0">
                    <a:pos x="722" y="49"/>
                  </a:cxn>
                </a:cxnLst>
                <a:rect l="0" t="0" r="r" b="b"/>
                <a:pathLst>
                  <a:path w="725" h="254">
                    <a:moveTo>
                      <a:pt x="722" y="49"/>
                    </a:moveTo>
                    <a:lnTo>
                      <a:pt x="713" y="49"/>
                    </a:lnTo>
                    <a:lnTo>
                      <a:pt x="716" y="52"/>
                    </a:lnTo>
                    <a:lnTo>
                      <a:pt x="716" y="58"/>
                    </a:lnTo>
                    <a:lnTo>
                      <a:pt x="722" y="58"/>
                    </a:lnTo>
                    <a:lnTo>
                      <a:pt x="722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Freeform 47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722" y="3"/>
                  </a:cxn>
                  <a:cxn ang="0">
                    <a:pos x="704" y="4"/>
                  </a:cxn>
                  <a:cxn ang="0">
                    <a:pos x="683" y="5"/>
                  </a:cxn>
                  <a:cxn ang="0">
                    <a:pos x="662" y="6"/>
                  </a:cxn>
                  <a:cxn ang="0">
                    <a:pos x="722" y="6"/>
                  </a:cxn>
                  <a:cxn ang="0">
                    <a:pos x="722" y="3"/>
                  </a:cxn>
                </a:cxnLst>
                <a:rect l="0" t="0" r="r" b="b"/>
                <a:pathLst>
                  <a:path w="725" h="254">
                    <a:moveTo>
                      <a:pt x="722" y="3"/>
                    </a:moveTo>
                    <a:lnTo>
                      <a:pt x="704" y="4"/>
                    </a:lnTo>
                    <a:lnTo>
                      <a:pt x="683" y="5"/>
                    </a:lnTo>
                    <a:lnTo>
                      <a:pt x="662" y="6"/>
                    </a:lnTo>
                    <a:lnTo>
                      <a:pt x="722" y="6"/>
                    </a:lnTo>
                    <a:lnTo>
                      <a:pt x="722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0" name="Freeform 48"/>
            <p:cNvSpPr>
              <a:spLocks/>
            </p:cNvSpPr>
            <p:nvPr/>
          </p:nvSpPr>
          <p:spPr bwMode="auto">
            <a:xfrm>
              <a:off x="8875" y="563"/>
              <a:ext cx="743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42" y="0"/>
                </a:cxn>
              </a:cxnLst>
              <a:rect l="0" t="0" r="r" b="b"/>
              <a:pathLst>
                <a:path w="743" h="20">
                  <a:moveTo>
                    <a:pt x="0" y="0"/>
                  </a:moveTo>
                  <a:lnTo>
                    <a:pt x="742" y="0"/>
                  </a:lnTo>
                </a:path>
              </a:pathLst>
            </a:custGeom>
            <a:noFill/>
            <a:ln w="44449">
              <a:solidFill>
                <a:srgbClr val="008BB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46" name="Рисунок 45" descr="IEA Home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43977" y="141278"/>
            <a:ext cx="1764000" cy="70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Rectangle 23"/>
          <p:cNvSpPr/>
          <p:nvPr/>
        </p:nvSpPr>
        <p:spPr>
          <a:xfrm>
            <a:off x="0" y="1697038"/>
            <a:ext cx="395809" cy="54673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b="1" dirty="0" smtClean="0"/>
              <a:t>8 класс</a:t>
            </a:r>
            <a:endParaRPr lang="en-US" b="1" dirty="0"/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 cstate="print"/>
          <a:srcRect b="62494"/>
          <a:stretch>
            <a:fillRect/>
          </a:stretch>
        </p:blipFill>
        <p:spPr bwMode="auto">
          <a:xfrm>
            <a:off x="394678" y="1296144"/>
            <a:ext cx="5545747" cy="279010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1073" y="2152930"/>
            <a:ext cx="5832000" cy="488564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802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 заданий по математике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10908977" y="125811"/>
            <a:ext cx="841325" cy="864095"/>
            <a:chOff x="8845" y="281"/>
            <a:chExt cx="816" cy="685"/>
          </a:xfrm>
        </p:grpSpPr>
        <p:sp>
          <p:nvSpPr>
            <p:cNvPr id="7" name="Freeform 10"/>
            <p:cNvSpPr>
              <a:spLocks/>
            </p:cNvSpPr>
            <p:nvPr/>
          </p:nvSpPr>
          <p:spPr bwMode="auto">
            <a:xfrm>
              <a:off x="8845" y="281"/>
              <a:ext cx="816" cy="685"/>
            </a:xfrm>
            <a:custGeom>
              <a:avLst/>
              <a:gdLst/>
              <a:ahLst/>
              <a:cxnLst>
                <a:cxn ang="0">
                  <a:pos x="0" y="684"/>
                </a:cxn>
                <a:cxn ang="0">
                  <a:pos x="816" y="684"/>
                </a:cxn>
                <a:cxn ang="0">
                  <a:pos x="816" y="0"/>
                </a:cxn>
                <a:cxn ang="0">
                  <a:pos x="0" y="0"/>
                </a:cxn>
                <a:cxn ang="0">
                  <a:pos x="0" y="684"/>
                </a:cxn>
              </a:cxnLst>
              <a:rect l="0" t="0" r="r" b="b"/>
              <a:pathLst>
                <a:path w="816" h="685">
                  <a:moveTo>
                    <a:pt x="0" y="684"/>
                  </a:moveTo>
                  <a:lnTo>
                    <a:pt x="816" y="684"/>
                  </a:lnTo>
                  <a:lnTo>
                    <a:pt x="816" y="0"/>
                  </a:lnTo>
                  <a:lnTo>
                    <a:pt x="0" y="0"/>
                  </a:lnTo>
                  <a:lnTo>
                    <a:pt x="0" y="68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8887" y="336"/>
              <a:ext cx="727" cy="154"/>
              <a:chOff x="8887" y="336"/>
              <a:chExt cx="727" cy="154"/>
            </a:xfrm>
          </p:grpSpPr>
          <p:sp>
            <p:nvSpPr>
              <p:cNvPr id="24" name="Freeform 12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89" y="20"/>
                  </a:cxn>
                  <a:cxn ang="0">
                    <a:pos x="53" y="20"/>
                  </a:cxn>
                  <a:cxn ang="0">
                    <a:pos x="53" y="29"/>
                  </a:cxn>
                  <a:cxn ang="0">
                    <a:pos x="53" y="39"/>
                  </a:cxn>
                  <a:cxn ang="0">
                    <a:pos x="53" y="118"/>
                  </a:cxn>
                  <a:cxn ang="0">
                    <a:pos x="53" y="126"/>
                  </a:cxn>
                  <a:cxn ang="0">
                    <a:pos x="52" y="131"/>
                  </a:cxn>
                  <a:cxn ang="0">
                    <a:pos x="52" y="135"/>
                  </a:cxn>
                  <a:cxn ang="0">
                    <a:pos x="51" y="137"/>
                  </a:cxn>
                  <a:cxn ang="0">
                    <a:pos x="27" y="146"/>
                  </a:cxn>
                  <a:cxn ang="0">
                    <a:pos x="27" y="149"/>
                  </a:cxn>
                  <a:cxn ang="0">
                    <a:pos x="48" y="148"/>
                  </a:cxn>
                  <a:cxn ang="0">
                    <a:pos x="67" y="148"/>
                  </a:cxn>
                  <a:cxn ang="0">
                    <a:pos x="111" y="148"/>
                  </a:cxn>
                  <a:cxn ang="0">
                    <a:pos x="114" y="146"/>
                  </a:cxn>
                  <a:cxn ang="0">
                    <a:pos x="92" y="138"/>
                  </a:cxn>
                  <a:cxn ang="0">
                    <a:pos x="90" y="137"/>
                  </a:cxn>
                  <a:cxn ang="0">
                    <a:pos x="89" y="131"/>
                  </a:cxn>
                  <a:cxn ang="0">
                    <a:pos x="88" y="118"/>
                  </a:cxn>
                  <a:cxn ang="0">
                    <a:pos x="88" y="39"/>
                  </a:cxn>
                  <a:cxn ang="0">
                    <a:pos x="88" y="29"/>
                  </a:cxn>
                  <a:cxn ang="0">
                    <a:pos x="89" y="20"/>
                  </a:cxn>
                </a:cxnLst>
                <a:rect l="0" t="0" r="r" b="b"/>
                <a:pathLst>
                  <a:path w="727" h="154">
                    <a:moveTo>
                      <a:pt x="89" y="20"/>
                    </a:moveTo>
                    <a:lnTo>
                      <a:pt x="53" y="20"/>
                    </a:lnTo>
                    <a:lnTo>
                      <a:pt x="53" y="29"/>
                    </a:lnTo>
                    <a:lnTo>
                      <a:pt x="53" y="39"/>
                    </a:lnTo>
                    <a:lnTo>
                      <a:pt x="53" y="118"/>
                    </a:lnTo>
                    <a:lnTo>
                      <a:pt x="53" y="126"/>
                    </a:lnTo>
                    <a:lnTo>
                      <a:pt x="52" y="131"/>
                    </a:lnTo>
                    <a:lnTo>
                      <a:pt x="52" y="135"/>
                    </a:lnTo>
                    <a:lnTo>
                      <a:pt x="51" y="137"/>
                    </a:lnTo>
                    <a:lnTo>
                      <a:pt x="27" y="146"/>
                    </a:lnTo>
                    <a:lnTo>
                      <a:pt x="27" y="149"/>
                    </a:lnTo>
                    <a:lnTo>
                      <a:pt x="48" y="148"/>
                    </a:lnTo>
                    <a:lnTo>
                      <a:pt x="67" y="148"/>
                    </a:lnTo>
                    <a:lnTo>
                      <a:pt x="111" y="148"/>
                    </a:lnTo>
                    <a:lnTo>
                      <a:pt x="114" y="146"/>
                    </a:lnTo>
                    <a:lnTo>
                      <a:pt x="92" y="138"/>
                    </a:lnTo>
                    <a:lnTo>
                      <a:pt x="90" y="137"/>
                    </a:lnTo>
                    <a:lnTo>
                      <a:pt x="89" y="131"/>
                    </a:lnTo>
                    <a:lnTo>
                      <a:pt x="88" y="118"/>
                    </a:lnTo>
                    <a:lnTo>
                      <a:pt x="88" y="39"/>
                    </a:lnTo>
                    <a:lnTo>
                      <a:pt x="88" y="29"/>
                    </a:lnTo>
                    <a:lnTo>
                      <a:pt x="89" y="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" name="Freeform 13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111" y="148"/>
                  </a:cxn>
                  <a:cxn ang="0">
                    <a:pos x="67" y="148"/>
                  </a:cxn>
                  <a:cxn ang="0">
                    <a:pos x="87" y="148"/>
                  </a:cxn>
                  <a:cxn ang="0">
                    <a:pos x="107" y="149"/>
                  </a:cxn>
                  <a:cxn ang="0">
                    <a:pos x="111" y="148"/>
                  </a:cxn>
                </a:cxnLst>
                <a:rect l="0" t="0" r="r" b="b"/>
                <a:pathLst>
                  <a:path w="727" h="154">
                    <a:moveTo>
                      <a:pt x="111" y="148"/>
                    </a:moveTo>
                    <a:lnTo>
                      <a:pt x="67" y="148"/>
                    </a:lnTo>
                    <a:lnTo>
                      <a:pt x="87" y="148"/>
                    </a:lnTo>
                    <a:lnTo>
                      <a:pt x="107" y="149"/>
                    </a:lnTo>
                    <a:lnTo>
                      <a:pt x="111" y="1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14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0" y="45"/>
                  </a:cxn>
                  <a:cxn ang="0">
                    <a:pos x="3" y="45"/>
                  </a:cxn>
                  <a:cxn ang="0">
                    <a:pos x="10" y="27"/>
                  </a:cxn>
                  <a:cxn ang="0">
                    <a:pos x="12" y="20"/>
                  </a:cxn>
                  <a:cxn ang="0">
                    <a:pos x="142" y="20"/>
                  </a:cxn>
                  <a:cxn ang="0">
                    <a:pos x="142" y="5"/>
                  </a:cxn>
                  <a:cxn ang="0">
                    <a:pos x="82" y="5"/>
                  </a:cxn>
                  <a:cxn ang="0">
                    <a:pos x="59" y="5"/>
                  </a:cxn>
                  <a:cxn ang="0">
                    <a:pos x="38" y="4"/>
                  </a:cxn>
                  <a:cxn ang="0">
                    <a:pos x="1" y="3"/>
                  </a:cxn>
                </a:cxnLst>
                <a:rect l="0" t="0" r="r" b="b"/>
                <a:pathLst>
                  <a:path w="727" h="154">
                    <a:moveTo>
                      <a:pt x="1" y="3"/>
                    </a:moveTo>
                    <a:lnTo>
                      <a:pt x="0" y="45"/>
                    </a:lnTo>
                    <a:lnTo>
                      <a:pt x="3" y="45"/>
                    </a:lnTo>
                    <a:lnTo>
                      <a:pt x="10" y="27"/>
                    </a:lnTo>
                    <a:lnTo>
                      <a:pt x="12" y="20"/>
                    </a:lnTo>
                    <a:lnTo>
                      <a:pt x="142" y="20"/>
                    </a:lnTo>
                    <a:lnTo>
                      <a:pt x="142" y="5"/>
                    </a:lnTo>
                    <a:lnTo>
                      <a:pt x="82" y="5"/>
                    </a:lnTo>
                    <a:lnTo>
                      <a:pt x="59" y="5"/>
                    </a:lnTo>
                    <a:lnTo>
                      <a:pt x="38" y="4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15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142" y="20"/>
                  </a:cxn>
                  <a:cxn ang="0">
                    <a:pos x="129" y="20"/>
                  </a:cxn>
                  <a:cxn ang="0">
                    <a:pos x="132" y="27"/>
                  </a:cxn>
                  <a:cxn ang="0">
                    <a:pos x="138" y="45"/>
                  </a:cxn>
                  <a:cxn ang="0">
                    <a:pos x="142" y="45"/>
                  </a:cxn>
                  <a:cxn ang="0">
                    <a:pos x="142" y="20"/>
                  </a:cxn>
                </a:cxnLst>
                <a:rect l="0" t="0" r="r" b="b"/>
                <a:pathLst>
                  <a:path w="727" h="154">
                    <a:moveTo>
                      <a:pt x="142" y="20"/>
                    </a:moveTo>
                    <a:lnTo>
                      <a:pt x="129" y="20"/>
                    </a:lnTo>
                    <a:lnTo>
                      <a:pt x="132" y="27"/>
                    </a:lnTo>
                    <a:lnTo>
                      <a:pt x="138" y="45"/>
                    </a:lnTo>
                    <a:lnTo>
                      <a:pt x="142" y="45"/>
                    </a:lnTo>
                    <a:lnTo>
                      <a:pt x="142" y="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16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142" y="3"/>
                  </a:cxn>
                  <a:cxn ang="0">
                    <a:pos x="102" y="5"/>
                  </a:cxn>
                  <a:cxn ang="0">
                    <a:pos x="82" y="5"/>
                  </a:cxn>
                  <a:cxn ang="0">
                    <a:pos x="142" y="5"/>
                  </a:cxn>
                  <a:cxn ang="0">
                    <a:pos x="142" y="3"/>
                  </a:cxn>
                </a:cxnLst>
                <a:rect l="0" t="0" r="r" b="b"/>
                <a:pathLst>
                  <a:path w="727" h="154">
                    <a:moveTo>
                      <a:pt x="142" y="3"/>
                    </a:moveTo>
                    <a:lnTo>
                      <a:pt x="102" y="5"/>
                    </a:lnTo>
                    <a:lnTo>
                      <a:pt x="82" y="5"/>
                    </a:lnTo>
                    <a:lnTo>
                      <a:pt x="142" y="5"/>
                    </a:lnTo>
                    <a:lnTo>
                      <a:pt x="142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Freeform 17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152" y="3"/>
                  </a:cxn>
                  <a:cxn ang="0">
                    <a:pos x="150" y="6"/>
                  </a:cxn>
                  <a:cxn ang="0">
                    <a:pos x="174" y="16"/>
                  </a:cxn>
                  <a:cxn ang="0">
                    <a:pos x="174" y="136"/>
                  </a:cxn>
                  <a:cxn ang="0">
                    <a:pos x="150" y="146"/>
                  </a:cxn>
                  <a:cxn ang="0">
                    <a:pos x="150" y="149"/>
                  </a:cxn>
                  <a:cxn ang="0">
                    <a:pos x="170" y="148"/>
                  </a:cxn>
                  <a:cxn ang="0">
                    <a:pos x="190" y="148"/>
                  </a:cxn>
                  <a:cxn ang="0">
                    <a:pos x="231" y="148"/>
                  </a:cxn>
                  <a:cxn ang="0">
                    <a:pos x="232" y="146"/>
                  </a:cxn>
                  <a:cxn ang="0">
                    <a:pos x="216" y="139"/>
                  </a:cxn>
                  <a:cxn ang="0">
                    <a:pos x="211" y="137"/>
                  </a:cxn>
                  <a:cxn ang="0">
                    <a:pos x="209" y="122"/>
                  </a:cxn>
                  <a:cxn ang="0">
                    <a:pos x="208" y="110"/>
                  </a:cxn>
                  <a:cxn ang="0">
                    <a:pos x="208" y="16"/>
                  </a:cxn>
                  <a:cxn ang="0">
                    <a:pos x="232" y="6"/>
                  </a:cxn>
                  <a:cxn ang="0">
                    <a:pos x="232" y="5"/>
                  </a:cxn>
                  <a:cxn ang="0">
                    <a:pos x="192" y="5"/>
                  </a:cxn>
                  <a:cxn ang="0">
                    <a:pos x="172" y="4"/>
                  </a:cxn>
                  <a:cxn ang="0">
                    <a:pos x="152" y="3"/>
                  </a:cxn>
                </a:cxnLst>
                <a:rect l="0" t="0" r="r" b="b"/>
                <a:pathLst>
                  <a:path w="727" h="154">
                    <a:moveTo>
                      <a:pt x="152" y="3"/>
                    </a:moveTo>
                    <a:lnTo>
                      <a:pt x="150" y="6"/>
                    </a:lnTo>
                    <a:lnTo>
                      <a:pt x="174" y="16"/>
                    </a:lnTo>
                    <a:lnTo>
                      <a:pt x="174" y="136"/>
                    </a:lnTo>
                    <a:lnTo>
                      <a:pt x="150" y="146"/>
                    </a:lnTo>
                    <a:lnTo>
                      <a:pt x="150" y="149"/>
                    </a:lnTo>
                    <a:lnTo>
                      <a:pt x="170" y="148"/>
                    </a:lnTo>
                    <a:lnTo>
                      <a:pt x="190" y="148"/>
                    </a:lnTo>
                    <a:lnTo>
                      <a:pt x="231" y="148"/>
                    </a:lnTo>
                    <a:lnTo>
                      <a:pt x="232" y="146"/>
                    </a:lnTo>
                    <a:lnTo>
                      <a:pt x="216" y="139"/>
                    </a:lnTo>
                    <a:lnTo>
                      <a:pt x="211" y="137"/>
                    </a:lnTo>
                    <a:lnTo>
                      <a:pt x="209" y="122"/>
                    </a:lnTo>
                    <a:lnTo>
                      <a:pt x="208" y="110"/>
                    </a:lnTo>
                    <a:lnTo>
                      <a:pt x="208" y="16"/>
                    </a:lnTo>
                    <a:lnTo>
                      <a:pt x="232" y="6"/>
                    </a:lnTo>
                    <a:lnTo>
                      <a:pt x="232" y="5"/>
                    </a:lnTo>
                    <a:lnTo>
                      <a:pt x="192" y="5"/>
                    </a:lnTo>
                    <a:lnTo>
                      <a:pt x="172" y="4"/>
                    </a:lnTo>
                    <a:lnTo>
                      <a:pt x="152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Freeform 18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231" y="148"/>
                  </a:cxn>
                  <a:cxn ang="0">
                    <a:pos x="190" y="148"/>
                  </a:cxn>
                  <a:cxn ang="0">
                    <a:pos x="210" y="148"/>
                  </a:cxn>
                  <a:cxn ang="0">
                    <a:pos x="230" y="149"/>
                  </a:cxn>
                  <a:cxn ang="0">
                    <a:pos x="231" y="148"/>
                  </a:cxn>
                </a:cxnLst>
                <a:rect l="0" t="0" r="r" b="b"/>
                <a:pathLst>
                  <a:path w="727" h="154">
                    <a:moveTo>
                      <a:pt x="231" y="148"/>
                    </a:moveTo>
                    <a:lnTo>
                      <a:pt x="190" y="148"/>
                    </a:lnTo>
                    <a:lnTo>
                      <a:pt x="210" y="148"/>
                    </a:lnTo>
                    <a:lnTo>
                      <a:pt x="230" y="149"/>
                    </a:lnTo>
                    <a:lnTo>
                      <a:pt x="231" y="1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Freeform 19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232" y="3"/>
                  </a:cxn>
                  <a:cxn ang="0">
                    <a:pos x="212" y="4"/>
                  </a:cxn>
                  <a:cxn ang="0">
                    <a:pos x="192" y="5"/>
                  </a:cxn>
                  <a:cxn ang="0">
                    <a:pos x="232" y="5"/>
                  </a:cxn>
                  <a:cxn ang="0">
                    <a:pos x="232" y="3"/>
                  </a:cxn>
                </a:cxnLst>
                <a:rect l="0" t="0" r="r" b="b"/>
                <a:pathLst>
                  <a:path w="727" h="154">
                    <a:moveTo>
                      <a:pt x="232" y="3"/>
                    </a:moveTo>
                    <a:lnTo>
                      <a:pt x="212" y="4"/>
                    </a:lnTo>
                    <a:lnTo>
                      <a:pt x="192" y="5"/>
                    </a:lnTo>
                    <a:lnTo>
                      <a:pt x="232" y="5"/>
                    </a:lnTo>
                    <a:lnTo>
                      <a:pt x="232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Freeform 20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248" y="3"/>
                  </a:cxn>
                  <a:cxn ang="0">
                    <a:pos x="248" y="6"/>
                  </a:cxn>
                  <a:cxn ang="0">
                    <a:pos x="271" y="16"/>
                  </a:cxn>
                  <a:cxn ang="0">
                    <a:pos x="271" y="17"/>
                  </a:cxn>
                  <a:cxn ang="0">
                    <a:pos x="272" y="26"/>
                  </a:cxn>
                  <a:cxn ang="0">
                    <a:pos x="271" y="33"/>
                  </a:cxn>
                  <a:cxn ang="0">
                    <a:pos x="270" y="48"/>
                  </a:cxn>
                  <a:cxn ang="0">
                    <a:pos x="268" y="68"/>
                  </a:cxn>
                  <a:cxn ang="0">
                    <a:pos x="264" y="92"/>
                  </a:cxn>
                  <a:cxn ang="0">
                    <a:pos x="260" y="120"/>
                  </a:cxn>
                  <a:cxn ang="0">
                    <a:pos x="258" y="136"/>
                  </a:cxn>
                  <a:cxn ang="0">
                    <a:pos x="257" y="138"/>
                  </a:cxn>
                  <a:cxn ang="0">
                    <a:pos x="253" y="140"/>
                  </a:cxn>
                  <a:cxn ang="0">
                    <a:pos x="238" y="146"/>
                  </a:cxn>
                  <a:cxn ang="0">
                    <a:pos x="238" y="149"/>
                  </a:cxn>
                  <a:cxn ang="0">
                    <a:pos x="257" y="148"/>
                  </a:cxn>
                  <a:cxn ang="0">
                    <a:pos x="300" y="148"/>
                  </a:cxn>
                  <a:cxn ang="0">
                    <a:pos x="300" y="146"/>
                  </a:cxn>
                  <a:cxn ang="0">
                    <a:pos x="284" y="140"/>
                  </a:cxn>
                  <a:cxn ang="0">
                    <a:pos x="280" y="138"/>
                  </a:cxn>
                  <a:cxn ang="0">
                    <a:pos x="278" y="137"/>
                  </a:cxn>
                  <a:cxn ang="0">
                    <a:pos x="278" y="129"/>
                  </a:cxn>
                  <a:cxn ang="0">
                    <a:pos x="279" y="118"/>
                  </a:cxn>
                  <a:cxn ang="0">
                    <a:pos x="281" y="98"/>
                  </a:cxn>
                  <a:cxn ang="0">
                    <a:pos x="283" y="75"/>
                  </a:cxn>
                  <a:cxn ang="0">
                    <a:pos x="286" y="52"/>
                  </a:cxn>
                  <a:cxn ang="0">
                    <a:pos x="288" y="43"/>
                  </a:cxn>
                  <a:cxn ang="0">
                    <a:pos x="327" y="43"/>
                  </a:cxn>
                  <a:cxn ang="0">
                    <a:pos x="322" y="34"/>
                  </a:cxn>
                  <a:cxn ang="0">
                    <a:pos x="312" y="12"/>
                  </a:cxn>
                  <a:cxn ang="0">
                    <a:pos x="303" y="5"/>
                  </a:cxn>
                  <a:cxn ang="0">
                    <a:pos x="276" y="5"/>
                  </a:cxn>
                  <a:cxn ang="0">
                    <a:pos x="248" y="3"/>
                  </a:cxn>
                </a:cxnLst>
                <a:rect l="0" t="0" r="r" b="b"/>
                <a:pathLst>
                  <a:path w="727" h="154">
                    <a:moveTo>
                      <a:pt x="248" y="3"/>
                    </a:moveTo>
                    <a:lnTo>
                      <a:pt x="248" y="6"/>
                    </a:lnTo>
                    <a:lnTo>
                      <a:pt x="271" y="16"/>
                    </a:lnTo>
                    <a:lnTo>
                      <a:pt x="271" y="17"/>
                    </a:lnTo>
                    <a:lnTo>
                      <a:pt x="272" y="26"/>
                    </a:lnTo>
                    <a:lnTo>
                      <a:pt x="271" y="33"/>
                    </a:lnTo>
                    <a:lnTo>
                      <a:pt x="270" y="48"/>
                    </a:lnTo>
                    <a:lnTo>
                      <a:pt x="268" y="68"/>
                    </a:lnTo>
                    <a:lnTo>
                      <a:pt x="264" y="92"/>
                    </a:lnTo>
                    <a:lnTo>
                      <a:pt x="260" y="120"/>
                    </a:lnTo>
                    <a:lnTo>
                      <a:pt x="258" y="136"/>
                    </a:lnTo>
                    <a:lnTo>
                      <a:pt x="257" y="138"/>
                    </a:lnTo>
                    <a:lnTo>
                      <a:pt x="253" y="140"/>
                    </a:lnTo>
                    <a:lnTo>
                      <a:pt x="238" y="146"/>
                    </a:lnTo>
                    <a:lnTo>
                      <a:pt x="238" y="149"/>
                    </a:lnTo>
                    <a:lnTo>
                      <a:pt x="257" y="148"/>
                    </a:lnTo>
                    <a:lnTo>
                      <a:pt x="300" y="148"/>
                    </a:lnTo>
                    <a:lnTo>
                      <a:pt x="300" y="146"/>
                    </a:lnTo>
                    <a:lnTo>
                      <a:pt x="284" y="140"/>
                    </a:lnTo>
                    <a:lnTo>
                      <a:pt x="280" y="138"/>
                    </a:lnTo>
                    <a:lnTo>
                      <a:pt x="278" y="137"/>
                    </a:lnTo>
                    <a:lnTo>
                      <a:pt x="278" y="129"/>
                    </a:lnTo>
                    <a:lnTo>
                      <a:pt x="279" y="118"/>
                    </a:lnTo>
                    <a:lnTo>
                      <a:pt x="281" y="98"/>
                    </a:lnTo>
                    <a:lnTo>
                      <a:pt x="283" y="75"/>
                    </a:lnTo>
                    <a:lnTo>
                      <a:pt x="286" y="52"/>
                    </a:lnTo>
                    <a:lnTo>
                      <a:pt x="288" y="43"/>
                    </a:lnTo>
                    <a:lnTo>
                      <a:pt x="327" y="43"/>
                    </a:lnTo>
                    <a:lnTo>
                      <a:pt x="322" y="34"/>
                    </a:lnTo>
                    <a:lnTo>
                      <a:pt x="312" y="12"/>
                    </a:lnTo>
                    <a:lnTo>
                      <a:pt x="303" y="5"/>
                    </a:lnTo>
                    <a:lnTo>
                      <a:pt x="276" y="5"/>
                    </a:lnTo>
                    <a:lnTo>
                      <a:pt x="248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" name="Freeform 21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300" y="148"/>
                  </a:cxn>
                  <a:cxn ang="0">
                    <a:pos x="279" y="148"/>
                  </a:cxn>
                  <a:cxn ang="0">
                    <a:pos x="300" y="149"/>
                  </a:cxn>
                  <a:cxn ang="0">
                    <a:pos x="300" y="148"/>
                  </a:cxn>
                </a:cxnLst>
                <a:rect l="0" t="0" r="r" b="b"/>
                <a:pathLst>
                  <a:path w="727" h="154">
                    <a:moveTo>
                      <a:pt x="300" y="148"/>
                    </a:moveTo>
                    <a:lnTo>
                      <a:pt x="279" y="148"/>
                    </a:lnTo>
                    <a:lnTo>
                      <a:pt x="300" y="149"/>
                    </a:lnTo>
                    <a:lnTo>
                      <a:pt x="300" y="1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Freeform 22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327" y="43"/>
                  </a:cxn>
                  <a:cxn ang="0">
                    <a:pos x="288" y="43"/>
                  </a:cxn>
                  <a:cxn ang="0">
                    <a:pos x="296" y="62"/>
                  </a:cxn>
                  <a:cxn ang="0">
                    <a:pos x="304" y="80"/>
                  </a:cxn>
                  <a:cxn ang="0">
                    <a:pos x="312" y="98"/>
                  </a:cxn>
                  <a:cxn ang="0">
                    <a:pos x="320" y="116"/>
                  </a:cxn>
                  <a:cxn ang="0">
                    <a:pos x="328" y="135"/>
                  </a:cxn>
                  <a:cxn ang="0">
                    <a:pos x="344" y="149"/>
                  </a:cxn>
                  <a:cxn ang="0">
                    <a:pos x="351" y="131"/>
                  </a:cxn>
                  <a:cxn ang="0">
                    <a:pos x="359" y="112"/>
                  </a:cxn>
                  <a:cxn ang="0">
                    <a:pos x="367" y="94"/>
                  </a:cxn>
                  <a:cxn ang="0">
                    <a:pos x="375" y="77"/>
                  </a:cxn>
                  <a:cxn ang="0">
                    <a:pos x="357" y="77"/>
                  </a:cxn>
                  <a:cxn ang="0">
                    <a:pos x="345" y="69"/>
                  </a:cxn>
                  <a:cxn ang="0">
                    <a:pos x="333" y="54"/>
                  </a:cxn>
                  <a:cxn ang="0">
                    <a:pos x="327" y="43"/>
                  </a:cxn>
                </a:cxnLst>
                <a:rect l="0" t="0" r="r" b="b"/>
                <a:pathLst>
                  <a:path w="727" h="154">
                    <a:moveTo>
                      <a:pt x="327" y="43"/>
                    </a:moveTo>
                    <a:lnTo>
                      <a:pt x="288" y="43"/>
                    </a:lnTo>
                    <a:lnTo>
                      <a:pt x="296" y="62"/>
                    </a:lnTo>
                    <a:lnTo>
                      <a:pt x="304" y="80"/>
                    </a:lnTo>
                    <a:lnTo>
                      <a:pt x="312" y="98"/>
                    </a:lnTo>
                    <a:lnTo>
                      <a:pt x="320" y="116"/>
                    </a:lnTo>
                    <a:lnTo>
                      <a:pt x="328" y="135"/>
                    </a:lnTo>
                    <a:lnTo>
                      <a:pt x="344" y="149"/>
                    </a:lnTo>
                    <a:lnTo>
                      <a:pt x="351" y="131"/>
                    </a:lnTo>
                    <a:lnTo>
                      <a:pt x="359" y="112"/>
                    </a:lnTo>
                    <a:lnTo>
                      <a:pt x="367" y="94"/>
                    </a:lnTo>
                    <a:lnTo>
                      <a:pt x="375" y="77"/>
                    </a:lnTo>
                    <a:lnTo>
                      <a:pt x="357" y="77"/>
                    </a:lnTo>
                    <a:lnTo>
                      <a:pt x="345" y="69"/>
                    </a:lnTo>
                    <a:lnTo>
                      <a:pt x="333" y="54"/>
                    </a:lnTo>
                    <a:lnTo>
                      <a:pt x="327" y="4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Freeform 23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427" y="39"/>
                  </a:cxn>
                  <a:cxn ang="0">
                    <a:pos x="392" y="39"/>
                  </a:cxn>
                  <a:cxn ang="0">
                    <a:pos x="395" y="62"/>
                  </a:cxn>
                  <a:cxn ang="0">
                    <a:pos x="397" y="83"/>
                  </a:cxn>
                  <a:cxn ang="0">
                    <a:pos x="400" y="106"/>
                  </a:cxn>
                  <a:cxn ang="0">
                    <a:pos x="401" y="125"/>
                  </a:cxn>
                  <a:cxn ang="0">
                    <a:pos x="402" y="136"/>
                  </a:cxn>
                  <a:cxn ang="0">
                    <a:pos x="400" y="138"/>
                  </a:cxn>
                  <a:cxn ang="0">
                    <a:pos x="397" y="139"/>
                  </a:cxn>
                  <a:cxn ang="0">
                    <a:pos x="379" y="146"/>
                  </a:cxn>
                  <a:cxn ang="0">
                    <a:pos x="379" y="149"/>
                  </a:cxn>
                  <a:cxn ang="0">
                    <a:pos x="404" y="148"/>
                  </a:cxn>
                  <a:cxn ang="0">
                    <a:pos x="459" y="148"/>
                  </a:cxn>
                  <a:cxn ang="0">
                    <a:pos x="461" y="146"/>
                  </a:cxn>
                  <a:cxn ang="0">
                    <a:pos x="444" y="139"/>
                  </a:cxn>
                  <a:cxn ang="0">
                    <a:pos x="440" y="137"/>
                  </a:cxn>
                  <a:cxn ang="0">
                    <a:pos x="440" y="136"/>
                  </a:cxn>
                  <a:cxn ang="0">
                    <a:pos x="439" y="136"/>
                  </a:cxn>
                  <a:cxn ang="0">
                    <a:pos x="438" y="129"/>
                  </a:cxn>
                  <a:cxn ang="0">
                    <a:pos x="435" y="106"/>
                  </a:cxn>
                  <a:cxn ang="0">
                    <a:pos x="431" y="82"/>
                  </a:cxn>
                  <a:cxn ang="0">
                    <a:pos x="429" y="60"/>
                  </a:cxn>
                  <a:cxn ang="0">
                    <a:pos x="427" y="41"/>
                  </a:cxn>
                  <a:cxn ang="0">
                    <a:pos x="427" y="39"/>
                  </a:cxn>
                </a:cxnLst>
                <a:rect l="0" t="0" r="r" b="b"/>
                <a:pathLst>
                  <a:path w="727" h="154">
                    <a:moveTo>
                      <a:pt x="427" y="39"/>
                    </a:moveTo>
                    <a:lnTo>
                      <a:pt x="392" y="39"/>
                    </a:lnTo>
                    <a:lnTo>
                      <a:pt x="395" y="62"/>
                    </a:lnTo>
                    <a:lnTo>
                      <a:pt x="397" y="83"/>
                    </a:lnTo>
                    <a:lnTo>
                      <a:pt x="400" y="106"/>
                    </a:lnTo>
                    <a:lnTo>
                      <a:pt x="401" y="125"/>
                    </a:lnTo>
                    <a:lnTo>
                      <a:pt x="402" y="136"/>
                    </a:lnTo>
                    <a:lnTo>
                      <a:pt x="400" y="138"/>
                    </a:lnTo>
                    <a:lnTo>
                      <a:pt x="397" y="139"/>
                    </a:lnTo>
                    <a:lnTo>
                      <a:pt x="379" y="146"/>
                    </a:lnTo>
                    <a:lnTo>
                      <a:pt x="379" y="149"/>
                    </a:lnTo>
                    <a:lnTo>
                      <a:pt x="404" y="148"/>
                    </a:lnTo>
                    <a:lnTo>
                      <a:pt x="459" y="148"/>
                    </a:lnTo>
                    <a:lnTo>
                      <a:pt x="461" y="146"/>
                    </a:lnTo>
                    <a:lnTo>
                      <a:pt x="444" y="139"/>
                    </a:lnTo>
                    <a:lnTo>
                      <a:pt x="440" y="137"/>
                    </a:lnTo>
                    <a:lnTo>
                      <a:pt x="440" y="136"/>
                    </a:lnTo>
                    <a:lnTo>
                      <a:pt x="439" y="136"/>
                    </a:lnTo>
                    <a:lnTo>
                      <a:pt x="438" y="129"/>
                    </a:lnTo>
                    <a:lnTo>
                      <a:pt x="435" y="106"/>
                    </a:lnTo>
                    <a:lnTo>
                      <a:pt x="431" y="82"/>
                    </a:lnTo>
                    <a:lnTo>
                      <a:pt x="429" y="60"/>
                    </a:lnTo>
                    <a:lnTo>
                      <a:pt x="427" y="41"/>
                    </a:lnTo>
                    <a:lnTo>
                      <a:pt x="427" y="3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Freeform 24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459" y="148"/>
                  </a:cxn>
                  <a:cxn ang="0">
                    <a:pos x="417" y="148"/>
                  </a:cxn>
                  <a:cxn ang="0">
                    <a:pos x="437" y="148"/>
                  </a:cxn>
                  <a:cxn ang="0">
                    <a:pos x="457" y="149"/>
                  </a:cxn>
                  <a:cxn ang="0">
                    <a:pos x="459" y="148"/>
                  </a:cxn>
                </a:cxnLst>
                <a:rect l="0" t="0" r="r" b="b"/>
                <a:pathLst>
                  <a:path w="727" h="154">
                    <a:moveTo>
                      <a:pt x="459" y="148"/>
                    </a:moveTo>
                    <a:lnTo>
                      <a:pt x="417" y="148"/>
                    </a:lnTo>
                    <a:lnTo>
                      <a:pt x="437" y="148"/>
                    </a:lnTo>
                    <a:lnTo>
                      <a:pt x="457" y="149"/>
                    </a:lnTo>
                    <a:lnTo>
                      <a:pt x="459" y="1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Freeform 25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389" y="3"/>
                  </a:cxn>
                  <a:cxn ang="0">
                    <a:pos x="381" y="23"/>
                  </a:cxn>
                  <a:cxn ang="0">
                    <a:pos x="373" y="41"/>
                  </a:cxn>
                  <a:cxn ang="0">
                    <a:pos x="365" y="59"/>
                  </a:cxn>
                  <a:cxn ang="0">
                    <a:pos x="357" y="77"/>
                  </a:cxn>
                  <a:cxn ang="0">
                    <a:pos x="375" y="77"/>
                  </a:cxn>
                  <a:cxn ang="0">
                    <a:pos x="392" y="39"/>
                  </a:cxn>
                  <a:cxn ang="0">
                    <a:pos x="392" y="39"/>
                  </a:cxn>
                  <a:cxn ang="0">
                    <a:pos x="427" y="39"/>
                  </a:cxn>
                  <a:cxn ang="0">
                    <a:pos x="426" y="26"/>
                  </a:cxn>
                  <a:cxn ang="0">
                    <a:pos x="426" y="17"/>
                  </a:cxn>
                  <a:cxn ang="0">
                    <a:pos x="426" y="15"/>
                  </a:cxn>
                  <a:cxn ang="0">
                    <a:pos x="429" y="14"/>
                  </a:cxn>
                  <a:cxn ang="0">
                    <a:pos x="448" y="6"/>
                  </a:cxn>
                  <a:cxn ang="0">
                    <a:pos x="448" y="5"/>
                  </a:cxn>
                  <a:cxn ang="0">
                    <a:pos x="406" y="5"/>
                  </a:cxn>
                  <a:cxn ang="0">
                    <a:pos x="396" y="4"/>
                  </a:cxn>
                  <a:cxn ang="0">
                    <a:pos x="389" y="3"/>
                  </a:cxn>
                </a:cxnLst>
                <a:rect l="0" t="0" r="r" b="b"/>
                <a:pathLst>
                  <a:path w="727" h="154">
                    <a:moveTo>
                      <a:pt x="389" y="3"/>
                    </a:moveTo>
                    <a:lnTo>
                      <a:pt x="381" y="23"/>
                    </a:lnTo>
                    <a:lnTo>
                      <a:pt x="373" y="41"/>
                    </a:lnTo>
                    <a:lnTo>
                      <a:pt x="365" y="59"/>
                    </a:lnTo>
                    <a:lnTo>
                      <a:pt x="357" y="77"/>
                    </a:lnTo>
                    <a:lnTo>
                      <a:pt x="375" y="77"/>
                    </a:lnTo>
                    <a:lnTo>
                      <a:pt x="392" y="39"/>
                    </a:lnTo>
                    <a:lnTo>
                      <a:pt x="427" y="39"/>
                    </a:lnTo>
                    <a:lnTo>
                      <a:pt x="426" y="26"/>
                    </a:lnTo>
                    <a:lnTo>
                      <a:pt x="426" y="17"/>
                    </a:lnTo>
                    <a:lnTo>
                      <a:pt x="426" y="15"/>
                    </a:lnTo>
                    <a:lnTo>
                      <a:pt x="429" y="14"/>
                    </a:lnTo>
                    <a:lnTo>
                      <a:pt x="448" y="6"/>
                    </a:lnTo>
                    <a:lnTo>
                      <a:pt x="448" y="5"/>
                    </a:lnTo>
                    <a:lnTo>
                      <a:pt x="406" y="5"/>
                    </a:lnTo>
                    <a:lnTo>
                      <a:pt x="396" y="4"/>
                    </a:lnTo>
                    <a:lnTo>
                      <a:pt x="389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Freeform 26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302" y="4"/>
                  </a:cxn>
                  <a:cxn ang="0">
                    <a:pos x="291" y="5"/>
                  </a:cxn>
                  <a:cxn ang="0">
                    <a:pos x="303" y="5"/>
                  </a:cxn>
                  <a:cxn ang="0">
                    <a:pos x="302" y="4"/>
                  </a:cxn>
                </a:cxnLst>
                <a:rect l="0" t="0" r="r" b="b"/>
                <a:pathLst>
                  <a:path w="727" h="154">
                    <a:moveTo>
                      <a:pt x="302" y="4"/>
                    </a:moveTo>
                    <a:lnTo>
                      <a:pt x="291" y="5"/>
                    </a:lnTo>
                    <a:lnTo>
                      <a:pt x="303" y="5"/>
                    </a:lnTo>
                    <a:lnTo>
                      <a:pt x="302" y="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27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448" y="3"/>
                  </a:cxn>
                  <a:cxn ang="0">
                    <a:pos x="423" y="5"/>
                  </a:cxn>
                  <a:cxn ang="0">
                    <a:pos x="448" y="5"/>
                  </a:cxn>
                  <a:cxn ang="0">
                    <a:pos x="448" y="3"/>
                  </a:cxn>
                </a:cxnLst>
                <a:rect l="0" t="0" r="r" b="b"/>
                <a:pathLst>
                  <a:path w="727" h="154">
                    <a:moveTo>
                      <a:pt x="448" y="3"/>
                    </a:moveTo>
                    <a:lnTo>
                      <a:pt x="423" y="5"/>
                    </a:lnTo>
                    <a:lnTo>
                      <a:pt x="448" y="5"/>
                    </a:lnTo>
                    <a:lnTo>
                      <a:pt x="448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28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484" y="106"/>
                  </a:cxn>
                  <a:cxn ang="0">
                    <a:pos x="480" y="106"/>
                  </a:cxn>
                  <a:cxn ang="0">
                    <a:pos x="479" y="146"/>
                  </a:cxn>
                  <a:cxn ang="0">
                    <a:pos x="492" y="150"/>
                  </a:cxn>
                  <a:cxn ang="0">
                    <a:pos x="514" y="153"/>
                  </a:cxn>
                  <a:cxn ang="0">
                    <a:pos x="538" y="151"/>
                  </a:cxn>
                  <a:cxn ang="0">
                    <a:pos x="560" y="145"/>
                  </a:cxn>
                  <a:cxn ang="0">
                    <a:pos x="567" y="141"/>
                  </a:cxn>
                  <a:cxn ang="0">
                    <a:pos x="511" y="141"/>
                  </a:cxn>
                  <a:cxn ang="0">
                    <a:pos x="496" y="137"/>
                  </a:cxn>
                  <a:cxn ang="0">
                    <a:pos x="494" y="132"/>
                  </a:cxn>
                  <a:cxn ang="0">
                    <a:pos x="484" y="106"/>
                  </a:cxn>
                </a:cxnLst>
                <a:rect l="0" t="0" r="r" b="b"/>
                <a:pathLst>
                  <a:path w="727" h="154">
                    <a:moveTo>
                      <a:pt x="484" y="106"/>
                    </a:moveTo>
                    <a:lnTo>
                      <a:pt x="480" y="106"/>
                    </a:lnTo>
                    <a:lnTo>
                      <a:pt x="479" y="146"/>
                    </a:lnTo>
                    <a:lnTo>
                      <a:pt x="492" y="150"/>
                    </a:lnTo>
                    <a:lnTo>
                      <a:pt x="514" y="153"/>
                    </a:lnTo>
                    <a:lnTo>
                      <a:pt x="538" y="151"/>
                    </a:lnTo>
                    <a:lnTo>
                      <a:pt x="560" y="145"/>
                    </a:lnTo>
                    <a:lnTo>
                      <a:pt x="567" y="141"/>
                    </a:lnTo>
                    <a:lnTo>
                      <a:pt x="511" y="141"/>
                    </a:lnTo>
                    <a:lnTo>
                      <a:pt x="496" y="137"/>
                    </a:lnTo>
                    <a:lnTo>
                      <a:pt x="494" y="132"/>
                    </a:lnTo>
                    <a:lnTo>
                      <a:pt x="484" y="10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Freeform 29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553" y="0"/>
                  </a:cxn>
                  <a:cxn ang="0">
                    <a:pos x="543" y="0"/>
                  </a:cxn>
                  <a:cxn ang="0">
                    <a:pos x="517" y="2"/>
                  </a:cxn>
                  <a:cxn ang="0">
                    <a:pos x="497" y="10"/>
                  </a:cxn>
                  <a:cxn ang="0">
                    <a:pos x="483" y="25"/>
                  </a:cxn>
                  <a:cxn ang="0">
                    <a:pos x="485" y="50"/>
                  </a:cxn>
                  <a:cxn ang="0">
                    <a:pos x="495" y="68"/>
                  </a:cxn>
                  <a:cxn ang="0">
                    <a:pos x="510" y="80"/>
                  </a:cxn>
                  <a:cxn ang="0">
                    <a:pos x="525" y="90"/>
                  </a:cxn>
                  <a:cxn ang="0">
                    <a:pos x="539" y="99"/>
                  </a:cxn>
                  <a:cxn ang="0">
                    <a:pos x="547" y="109"/>
                  </a:cxn>
                  <a:cxn ang="0">
                    <a:pos x="541" y="132"/>
                  </a:cxn>
                  <a:cxn ang="0">
                    <a:pos x="524" y="140"/>
                  </a:cxn>
                  <a:cxn ang="0">
                    <a:pos x="511" y="141"/>
                  </a:cxn>
                  <a:cxn ang="0">
                    <a:pos x="567" y="141"/>
                  </a:cxn>
                  <a:cxn ang="0">
                    <a:pos x="578" y="134"/>
                  </a:cxn>
                  <a:cxn ang="0">
                    <a:pos x="587" y="116"/>
                  </a:cxn>
                  <a:cxn ang="0">
                    <a:pos x="582" y="93"/>
                  </a:cxn>
                  <a:cxn ang="0">
                    <a:pos x="570" y="78"/>
                  </a:cxn>
                  <a:cxn ang="0">
                    <a:pos x="554" y="68"/>
                  </a:cxn>
                  <a:cxn ang="0">
                    <a:pos x="538" y="59"/>
                  </a:cxn>
                  <a:cxn ang="0">
                    <a:pos x="524" y="50"/>
                  </a:cxn>
                  <a:cxn ang="0">
                    <a:pos x="517" y="38"/>
                  </a:cxn>
                  <a:cxn ang="0">
                    <a:pos x="517" y="19"/>
                  </a:cxn>
                  <a:cxn ang="0">
                    <a:pos x="530" y="12"/>
                  </a:cxn>
                  <a:cxn ang="0">
                    <a:pos x="581" y="12"/>
                  </a:cxn>
                  <a:cxn ang="0">
                    <a:pos x="581" y="5"/>
                  </a:cxn>
                  <a:cxn ang="0">
                    <a:pos x="567" y="2"/>
                  </a:cxn>
                  <a:cxn ang="0">
                    <a:pos x="553" y="0"/>
                  </a:cxn>
                </a:cxnLst>
                <a:rect l="0" t="0" r="r" b="b"/>
                <a:pathLst>
                  <a:path w="727" h="154">
                    <a:moveTo>
                      <a:pt x="553" y="0"/>
                    </a:moveTo>
                    <a:lnTo>
                      <a:pt x="543" y="0"/>
                    </a:lnTo>
                    <a:lnTo>
                      <a:pt x="517" y="2"/>
                    </a:lnTo>
                    <a:lnTo>
                      <a:pt x="497" y="10"/>
                    </a:lnTo>
                    <a:lnTo>
                      <a:pt x="483" y="25"/>
                    </a:lnTo>
                    <a:lnTo>
                      <a:pt x="485" y="50"/>
                    </a:lnTo>
                    <a:lnTo>
                      <a:pt x="495" y="68"/>
                    </a:lnTo>
                    <a:lnTo>
                      <a:pt x="510" y="80"/>
                    </a:lnTo>
                    <a:lnTo>
                      <a:pt x="525" y="90"/>
                    </a:lnTo>
                    <a:lnTo>
                      <a:pt x="539" y="99"/>
                    </a:lnTo>
                    <a:lnTo>
                      <a:pt x="547" y="109"/>
                    </a:lnTo>
                    <a:lnTo>
                      <a:pt x="541" y="132"/>
                    </a:lnTo>
                    <a:lnTo>
                      <a:pt x="524" y="140"/>
                    </a:lnTo>
                    <a:lnTo>
                      <a:pt x="511" y="141"/>
                    </a:lnTo>
                    <a:lnTo>
                      <a:pt x="567" y="141"/>
                    </a:lnTo>
                    <a:lnTo>
                      <a:pt x="578" y="134"/>
                    </a:lnTo>
                    <a:lnTo>
                      <a:pt x="587" y="116"/>
                    </a:lnTo>
                    <a:lnTo>
                      <a:pt x="582" y="93"/>
                    </a:lnTo>
                    <a:lnTo>
                      <a:pt x="570" y="78"/>
                    </a:lnTo>
                    <a:lnTo>
                      <a:pt x="554" y="68"/>
                    </a:lnTo>
                    <a:lnTo>
                      <a:pt x="538" y="59"/>
                    </a:lnTo>
                    <a:lnTo>
                      <a:pt x="524" y="50"/>
                    </a:lnTo>
                    <a:lnTo>
                      <a:pt x="517" y="38"/>
                    </a:lnTo>
                    <a:lnTo>
                      <a:pt x="517" y="19"/>
                    </a:lnTo>
                    <a:lnTo>
                      <a:pt x="530" y="12"/>
                    </a:lnTo>
                    <a:lnTo>
                      <a:pt x="581" y="12"/>
                    </a:lnTo>
                    <a:lnTo>
                      <a:pt x="581" y="5"/>
                    </a:lnTo>
                    <a:lnTo>
                      <a:pt x="567" y="2"/>
                    </a:lnTo>
                    <a:lnTo>
                      <a:pt x="55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Freeform 30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581" y="12"/>
                  </a:cxn>
                  <a:cxn ang="0">
                    <a:pos x="555" y="12"/>
                  </a:cxn>
                  <a:cxn ang="0">
                    <a:pos x="565" y="15"/>
                  </a:cxn>
                  <a:cxn ang="0">
                    <a:pos x="576" y="44"/>
                  </a:cxn>
                  <a:cxn ang="0">
                    <a:pos x="580" y="44"/>
                  </a:cxn>
                  <a:cxn ang="0">
                    <a:pos x="581" y="12"/>
                  </a:cxn>
                </a:cxnLst>
                <a:rect l="0" t="0" r="r" b="b"/>
                <a:pathLst>
                  <a:path w="727" h="154">
                    <a:moveTo>
                      <a:pt x="581" y="12"/>
                    </a:moveTo>
                    <a:lnTo>
                      <a:pt x="555" y="12"/>
                    </a:lnTo>
                    <a:lnTo>
                      <a:pt x="565" y="15"/>
                    </a:lnTo>
                    <a:lnTo>
                      <a:pt x="576" y="44"/>
                    </a:lnTo>
                    <a:lnTo>
                      <a:pt x="580" y="44"/>
                    </a:lnTo>
                    <a:lnTo>
                      <a:pt x="581" y="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Freeform 31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624" y="106"/>
                  </a:cxn>
                  <a:cxn ang="0">
                    <a:pos x="620" y="106"/>
                  </a:cxn>
                  <a:cxn ang="0">
                    <a:pos x="618" y="146"/>
                  </a:cxn>
                  <a:cxn ang="0">
                    <a:pos x="631" y="150"/>
                  </a:cxn>
                  <a:cxn ang="0">
                    <a:pos x="653" y="153"/>
                  </a:cxn>
                  <a:cxn ang="0">
                    <a:pos x="677" y="151"/>
                  </a:cxn>
                  <a:cxn ang="0">
                    <a:pos x="700" y="145"/>
                  </a:cxn>
                  <a:cxn ang="0">
                    <a:pos x="706" y="141"/>
                  </a:cxn>
                  <a:cxn ang="0">
                    <a:pos x="650" y="141"/>
                  </a:cxn>
                  <a:cxn ang="0">
                    <a:pos x="635" y="137"/>
                  </a:cxn>
                  <a:cxn ang="0">
                    <a:pos x="633" y="132"/>
                  </a:cxn>
                  <a:cxn ang="0">
                    <a:pos x="624" y="106"/>
                  </a:cxn>
                </a:cxnLst>
                <a:rect l="0" t="0" r="r" b="b"/>
                <a:pathLst>
                  <a:path w="727" h="154">
                    <a:moveTo>
                      <a:pt x="624" y="106"/>
                    </a:moveTo>
                    <a:lnTo>
                      <a:pt x="620" y="106"/>
                    </a:lnTo>
                    <a:lnTo>
                      <a:pt x="618" y="146"/>
                    </a:lnTo>
                    <a:lnTo>
                      <a:pt x="631" y="150"/>
                    </a:lnTo>
                    <a:lnTo>
                      <a:pt x="653" y="153"/>
                    </a:lnTo>
                    <a:lnTo>
                      <a:pt x="677" y="151"/>
                    </a:lnTo>
                    <a:lnTo>
                      <a:pt x="700" y="145"/>
                    </a:lnTo>
                    <a:lnTo>
                      <a:pt x="706" y="141"/>
                    </a:lnTo>
                    <a:lnTo>
                      <a:pt x="650" y="141"/>
                    </a:lnTo>
                    <a:lnTo>
                      <a:pt x="635" y="137"/>
                    </a:lnTo>
                    <a:lnTo>
                      <a:pt x="633" y="132"/>
                    </a:lnTo>
                    <a:lnTo>
                      <a:pt x="624" y="10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32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692" y="0"/>
                  </a:cxn>
                  <a:cxn ang="0">
                    <a:pos x="682" y="0"/>
                  </a:cxn>
                  <a:cxn ang="0">
                    <a:pos x="656" y="2"/>
                  </a:cxn>
                  <a:cxn ang="0">
                    <a:pos x="636" y="10"/>
                  </a:cxn>
                  <a:cxn ang="0">
                    <a:pos x="622" y="25"/>
                  </a:cxn>
                  <a:cxn ang="0">
                    <a:pos x="625" y="50"/>
                  </a:cxn>
                  <a:cxn ang="0">
                    <a:pos x="635" y="68"/>
                  </a:cxn>
                  <a:cxn ang="0">
                    <a:pos x="649" y="80"/>
                  </a:cxn>
                  <a:cxn ang="0">
                    <a:pos x="664" y="90"/>
                  </a:cxn>
                  <a:cxn ang="0">
                    <a:pos x="678" y="99"/>
                  </a:cxn>
                  <a:cxn ang="0">
                    <a:pos x="687" y="109"/>
                  </a:cxn>
                  <a:cxn ang="0">
                    <a:pos x="681" y="132"/>
                  </a:cxn>
                  <a:cxn ang="0">
                    <a:pos x="663" y="140"/>
                  </a:cxn>
                  <a:cxn ang="0">
                    <a:pos x="650" y="141"/>
                  </a:cxn>
                  <a:cxn ang="0">
                    <a:pos x="706" y="141"/>
                  </a:cxn>
                  <a:cxn ang="0">
                    <a:pos x="717" y="134"/>
                  </a:cxn>
                  <a:cxn ang="0">
                    <a:pos x="726" y="116"/>
                  </a:cxn>
                  <a:cxn ang="0">
                    <a:pos x="722" y="93"/>
                  </a:cxn>
                  <a:cxn ang="0">
                    <a:pos x="709" y="78"/>
                  </a:cxn>
                  <a:cxn ang="0">
                    <a:pos x="693" y="68"/>
                  </a:cxn>
                  <a:cxn ang="0">
                    <a:pos x="677" y="59"/>
                  </a:cxn>
                  <a:cxn ang="0">
                    <a:pos x="663" y="50"/>
                  </a:cxn>
                  <a:cxn ang="0">
                    <a:pos x="656" y="38"/>
                  </a:cxn>
                  <a:cxn ang="0">
                    <a:pos x="656" y="19"/>
                  </a:cxn>
                  <a:cxn ang="0">
                    <a:pos x="669" y="12"/>
                  </a:cxn>
                  <a:cxn ang="0">
                    <a:pos x="720" y="12"/>
                  </a:cxn>
                  <a:cxn ang="0">
                    <a:pos x="720" y="5"/>
                  </a:cxn>
                  <a:cxn ang="0">
                    <a:pos x="706" y="2"/>
                  </a:cxn>
                  <a:cxn ang="0">
                    <a:pos x="692" y="0"/>
                  </a:cxn>
                </a:cxnLst>
                <a:rect l="0" t="0" r="r" b="b"/>
                <a:pathLst>
                  <a:path w="727" h="154">
                    <a:moveTo>
                      <a:pt x="692" y="0"/>
                    </a:moveTo>
                    <a:lnTo>
                      <a:pt x="682" y="0"/>
                    </a:lnTo>
                    <a:lnTo>
                      <a:pt x="656" y="2"/>
                    </a:lnTo>
                    <a:lnTo>
                      <a:pt x="636" y="10"/>
                    </a:lnTo>
                    <a:lnTo>
                      <a:pt x="622" y="25"/>
                    </a:lnTo>
                    <a:lnTo>
                      <a:pt x="625" y="50"/>
                    </a:lnTo>
                    <a:lnTo>
                      <a:pt x="635" y="68"/>
                    </a:lnTo>
                    <a:lnTo>
                      <a:pt x="649" y="80"/>
                    </a:lnTo>
                    <a:lnTo>
                      <a:pt x="664" y="90"/>
                    </a:lnTo>
                    <a:lnTo>
                      <a:pt x="678" y="99"/>
                    </a:lnTo>
                    <a:lnTo>
                      <a:pt x="687" y="109"/>
                    </a:lnTo>
                    <a:lnTo>
                      <a:pt x="681" y="132"/>
                    </a:lnTo>
                    <a:lnTo>
                      <a:pt x="663" y="140"/>
                    </a:lnTo>
                    <a:lnTo>
                      <a:pt x="650" y="141"/>
                    </a:lnTo>
                    <a:lnTo>
                      <a:pt x="706" y="141"/>
                    </a:lnTo>
                    <a:lnTo>
                      <a:pt x="717" y="134"/>
                    </a:lnTo>
                    <a:lnTo>
                      <a:pt x="726" y="116"/>
                    </a:lnTo>
                    <a:lnTo>
                      <a:pt x="722" y="93"/>
                    </a:lnTo>
                    <a:lnTo>
                      <a:pt x="709" y="78"/>
                    </a:lnTo>
                    <a:lnTo>
                      <a:pt x="693" y="68"/>
                    </a:lnTo>
                    <a:lnTo>
                      <a:pt x="677" y="59"/>
                    </a:lnTo>
                    <a:lnTo>
                      <a:pt x="663" y="50"/>
                    </a:lnTo>
                    <a:lnTo>
                      <a:pt x="656" y="38"/>
                    </a:lnTo>
                    <a:lnTo>
                      <a:pt x="656" y="19"/>
                    </a:lnTo>
                    <a:lnTo>
                      <a:pt x="669" y="12"/>
                    </a:lnTo>
                    <a:lnTo>
                      <a:pt x="720" y="12"/>
                    </a:lnTo>
                    <a:lnTo>
                      <a:pt x="720" y="5"/>
                    </a:lnTo>
                    <a:lnTo>
                      <a:pt x="706" y="2"/>
                    </a:lnTo>
                    <a:lnTo>
                      <a:pt x="69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33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720" y="12"/>
                  </a:cxn>
                  <a:cxn ang="0">
                    <a:pos x="694" y="12"/>
                  </a:cxn>
                  <a:cxn ang="0">
                    <a:pos x="704" y="15"/>
                  </a:cxn>
                  <a:cxn ang="0">
                    <a:pos x="705" y="18"/>
                  </a:cxn>
                  <a:cxn ang="0">
                    <a:pos x="715" y="44"/>
                  </a:cxn>
                  <a:cxn ang="0">
                    <a:pos x="719" y="44"/>
                  </a:cxn>
                  <a:cxn ang="0">
                    <a:pos x="720" y="12"/>
                  </a:cxn>
                </a:cxnLst>
                <a:rect l="0" t="0" r="r" b="b"/>
                <a:pathLst>
                  <a:path w="727" h="154">
                    <a:moveTo>
                      <a:pt x="720" y="12"/>
                    </a:moveTo>
                    <a:lnTo>
                      <a:pt x="694" y="12"/>
                    </a:lnTo>
                    <a:lnTo>
                      <a:pt x="704" y="15"/>
                    </a:lnTo>
                    <a:lnTo>
                      <a:pt x="705" y="18"/>
                    </a:lnTo>
                    <a:lnTo>
                      <a:pt x="715" y="44"/>
                    </a:lnTo>
                    <a:lnTo>
                      <a:pt x="719" y="44"/>
                    </a:lnTo>
                    <a:lnTo>
                      <a:pt x="720" y="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" name="Group 34"/>
            <p:cNvGrpSpPr>
              <a:grpSpLocks/>
            </p:cNvGrpSpPr>
            <p:nvPr/>
          </p:nvGrpSpPr>
          <p:grpSpPr bwMode="auto">
            <a:xfrm>
              <a:off x="8886" y="662"/>
              <a:ext cx="725" cy="254"/>
              <a:chOff x="8886" y="662"/>
              <a:chExt cx="725" cy="254"/>
            </a:xfrm>
          </p:grpSpPr>
          <p:sp>
            <p:nvSpPr>
              <p:cNvPr id="11" name="Freeform 35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156" y="37"/>
                  </a:cxn>
                  <a:cxn ang="0">
                    <a:pos x="45" y="37"/>
                  </a:cxn>
                  <a:cxn ang="0">
                    <a:pos x="74" y="39"/>
                  </a:cxn>
                  <a:cxn ang="0">
                    <a:pos x="94" y="48"/>
                  </a:cxn>
                  <a:cxn ang="0">
                    <a:pos x="104" y="63"/>
                  </a:cxn>
                  <a:cxn ang="0">
                    <a:pos x="102" y="84"/>
                  </a:cxn>
                  <a:cxn ang="0">
                    <a:pos x="97" y="105"/>
                  </a:cxn>
                  <a:cxn ang="0">
                    <a:pos x="88" y="124"/>
                  </a:cxn>
                  <a:cxn ang="0">
                    <a:pos x="77" y="142"/>
                  </a:cxn>
                  <a:cxn ang="0">
                    <a:pos x="64" y="159"/>
                  </a:cxn>
                  <a:cxn ang="0">
                    <a:pos x="50" y="175"/>
                  </a:cxn>
                  <a:cxn ang="0">
                    <a:pos x="35" y="190"/>
                  </a:cxn>
                  <a:cxn ang="0">
                    <a:pos x="21" y="203"/>
                  </a:cxn>
                  <a:cxn ang="0">
                    <a:pos x="8" y="216"/>
                  </a:cxn>
                  <a:cxn ang="0">
                    <a:pos x="0" y="250"/>
                  </a:cxn>
                  <a:cxn ang="0">
                    <a:pos x="17" y="249"/>
                  </a:cxn>
                  <a:cxn ang="0">
                    <a:pos x="37" y="248"/>
                  </a:cxn>
                  <a:cxn ang="0">
                    <a:pos x="58" y="247"/>
                  </a:cxn>
                  <a:cxn ang="0">
                    <a:pos x="79" y="247"/>
                  </a:cxn>
                  <a:cxn ang="0">
                    <a:pos x="162" y="247"/>
                  </a:cxn>
                  <a:cxn ang="0">
                    <a:pos x="171" y="227"/>
                  </a:cxn>
                  <a:cxn ang="0">
                    <a:pos x="172" y="211"/>
                  </a:cxn>
                  <a:cxn ang="0">
                    <a:pos x="172" y="204"/>
                  </a:cxn>
                  <a:cxn ang="0">
                    <a:pos x="59" y="204"/>
                  </a:cxn>
                  <a:cxn ang="0">
                    <a:pos x="59" y="203"/>
                  </a:cxn>
                  <a:cxn ang="0">
                    <a:pos x="73" y="191"/>
                  </a:cxn>
                  <a:cxn ang="0">
                    <a:pos x="89" y="178"/>
                  </a:cxn>
                  <a:cxn ang="0">
                    <a:pos x="106" y="164"/>
                  </a:cxn>
                  <a:cxn ang="0">
                    <a:pos x="122" y="149"/>
                  </a:cxn>
                  <a:cxn ang="0">
                    <a:pos x="137" y="133"/>
                  </a:cxn>
                  <a:cxn ang="0">
                    <a:pos x="150" y="116"/>
                  </a:cxn>
                  <a:cxn ang="0">
                    <a:pos x="159" y="98"/>
                  </a:cxn>
                  <a:cxn ang="0">
                    <a:pos x="165" y="80"/>
                  </a:cxn>
                  <a:cxn ang="0">
                    <a:pos x="162" y="53"/>
                  </a:cxn>
                  <a:cxn ang="0">
                    <a:pos x="156" y="37"/>
                  </a:cxn>
                </a:cxnLst>
                <a:rect l="0" t="0" r="r" b="b"/>
                <a:pathLst>
                  <a:path w="725" h="254">
                    <a:moveTo>
                      <a:pt x="156" y="37"/>
                    </a:moveTo>
                    <a:lnTo>
                      <a:pt x="45" y="37"/>
                    </a:lnTo>
                    <a:lnTo>
                      <a:pt x="74" y="39"/>
                    </a:lnTo>
                    <a:lnTo>
                      <a:pt x="94" y="48"/>
                    </a:lnTo>
                    <a:lnTo>
                      <a:pt x="104" y="63"/>
                    </a:lnTo>
                    <a:lnTo>
                      <a:pt x="102" y="84"/>
                    </a:lnTo>
                    <a:lnTo>
                      <a:pt x="97" y="105"/>
                    </a:lnTo>
                    <a:lnTo>
                      <a:pt x="88" y="124"/>
                    </a:lnTo>
                    <a:lnTo>
                      <a:pt x="77" y="142"/>
                    </a:lnTo>
                    <a:lnTo>
                      <a:pt x="64" y="159"/>
                    </a:lnTo>
                    <a:lnTo>
                      <a:pt x="50" y="175"/>
                    </a:lnTo>
                    <a:lnTo>
                      <a:pt x="35" y="190"/>
                    </a:lnTo>
                    <a:lnTo>
                      <a:pt x="21" y="203"/>
                    </a:lnTo>
                    <a:lnTo>
                      <a:pt x="8" y="216"/>
                    </a:lnTo>
                    <a:lnTo>
                      <a:pt x="0" y="250"/>
                    </a:lnTo>
                    <a:lnTo>
                      <a:pt x="17" y="249"/>
                    </a:lnTo>
                    <a:lnTo>
                      <a:pt x="37" y="248"/>
                    </a:lnTo>
                    <a:lnTo>
                      <a:pt x="58" y="247"/>
                    </a:lnTo>
                    <a:lnTo>
                      <a:pt x="79" y="247"/>
                    </a:lnTo>
                    <a:lnTo>
                      <a:pt x="162" y="247"/>
                    </a:lnTo>
                    <a:lnTo>
                      <a:pt x="171" y="227"/>
                    </a:lnTo>
                    <a:lnTo>
                      <a:pt x="172" y="211"/>
                    </a:lnTo>
                    <a:lnTo>
                      <a:pt x="172" y="204"/>
                    </a:lnTo>
                    <a:lnTo>
                      <a:pt x="59" y="204"/>
                    </a:lnTo>
                    <a:lnTo>
                      <a:pt x="59" y="203"/>
                    </a:lnTo>
                    <a:lnTo>
                      <a:pt x="73" y="191"/>
                    </a:lnTo>
                    <a:lnTo>
                      <a:pt x="89" y="178"/>
                    </a:lnTo>
                    <a:lnTo>
                      <a:pt x="106" y="164"/>
                    </a:lnTo>
                    <a:lnTo>
                      <a:pt x="122" y="149"/>
                    </a:lnTo>
                    <a:lnTo>
                      <a:pt x="137" y="133"/>
                    </a:lnTo>
                    <a:lnTo>
                      <a:pt x="150" y="116"/>
                    </a:lnTo>
                    <a:lnTo>
                      <a:pt x="159" y="98"/>
                    </a:lnTo>
                    <a:lnTo>
                      <a:pt x="165" y="80"/>
                    </a:lnTo>
                    <a:lnTo>
                      <a:pt x="162" y="53"/>
                    </a:lnTo>
                    <a:lnTo>
                      <a:pt x="156" y="3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" name="Freeform 36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162" y="247"/>
                  </a:cxn>
                  <a:cxn ang="0">
                    <a:pos x="79" y="247"/>
                  </a:cxn>
                  <a:cxn ang="0">
                    <a:pos x="103" y="247"/>
                  </a:cxn>
                  <a:cxn ang="0">
                    <a:pos x="124" y="247"/>
                  </a:cxn>
                  <a:cxn ang="0">
                    <a:pos x="143" y="248"/>
                  </a:cxn>
                  <a:cxn ang="0">
                    <a:pos x="161" y="249"/>
                  </a:cxn>
                  <a:cxn ang="0">
                    <a:pos x="162" y="247"/>
                  </a:cxn>
                </a:cxnLst>
                <a:rect l="0" t="0" r="r" b="b"/>
                <a:pathLst>
                  <a:path w="725" h="254">
                    <a:moveTo>
                      <a:pt x="162" y="247"/>
                    </a:moveTo>
                    <a:lnTo>
                      <a:pt x="79" y="247"/>
                    </a:lnTo>
                    <a:lnTo>
                      <a:pt x="103" y="247"/>
                    </a:lnTo>
                    <a:lnTo>
                      <a:pt x="124" y="247"/>
                    </a:lnTo>
                    <a:lnTo>
                      <a:pt x="143" y="248"/>
                    </a:lnTo>
                    <a:lnTo>
                      <a:pt x="161" y="249"/>
                    </a:lnTo>
                    <a:lnTo>
                      <a:pt x="162" y="2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" name="Freeform 37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168" y="165"/>
                  </a:cxn>
                  <a:cxn ang="0">
                    <a:pos x="151" y="196"/>
                  </a:cxn>
                  <a:cxn ang="0">
                    <a:pos x="149" y="200"/>
                  </a:cxn>
                  <a:cxn ang="0">
                    <a:pos x="144" y="201"/>
                  </a:cxn>
                  <a:cxn ang="0">
                    <a:pos x="140" y="201"/>
                  </a:cxn>
                  <a:cxn ang="0">
                    <a:pos x="59" y="204"/>
                  </a:cxn>
                  <a:cxn ang="0">
                    <a:pos x="172" y="204"/>
                  </a:cxn>
                  <a:cxn ang="0">
                    <a:pos x="172" y="195"/>
                  </a:cxn>
                  <a:cxn ang="0">
                    <a:pos x="173" y="173"/>
                  </a:cxn>
                  <a:cxn ang="0">
                    <a:pos x="168" y="165"/>
                  </a:cxn>
                </a:cxnLst>
                <a:rect l="0" t="0" r="r" b="b"/>
                <a:pathLst>
                  <a:path w="725" h="254">
                    <a:moveTo>
                      <a:pt x="168" y="165"/>
                    </a:moveTo>
                    <a:lnTo>
                      <a:pt x="151" y="196"/>
                    </a:lnTo>
                    <a:lnTo>
                      <a:pt x="149" y="200"/>
                    </a:lnTo>
                    <a:lnTo>
                      <a:pt x="144" y="201"/>
                    </a:lnTo>
                    <a:lnTo>
                      <a:pt x="140" y="201"/>
                    </a:lnTo>
                    <a:lnTo>
                      <a:pt x="59" y="204"/>
                    </a:lnTo>
                    <a:lnTo>
                      <a:pt x="172" y="204"/>
                    </a:lnTo>
                    <a:lnTo>
                      <a:pt x="172" y="195"/>
                    </a:lnTo>
                    <a:lnTo>
                      <a:pt x="173" y="173"/>
                    </a:lnTo>
                    <a:lnTo>
                      <a:pt x="168" y="1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" name="Freeform 38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102" y="0"/>
                  </a:cxn>
                  <a:cxn ang="0">
                    <a:pos x="77" y="2"/>
                  </a:cxn>
                  <a:cxn ang="0">
                    <a:pos x="56" y="6"/>
                  </a:cxn>
                  <a:cxn ang="0">
                    <a:pos x="37" y="14"/>
                  </a:cxn>
                  <a:cxn ang="0">
                    <a:pos x="22" y="24"/>
                  </a:cxn>
                  <a:cxn ang="0">
                    <a:pos x="8" y="37"/>
                  </a:cxn>
                  <a:cxn ang="0">
                    <a:pos x="11" y="58"/>
                  </a:cxn>
                  <a:cxn ang="0">
                    <a:pos x="27" y="45"/>
                  </a:cxn>
                  <a:cxn ang="0">
                    <a:pos x="45" y="37"/>
                  </a:cxn>
                  <a:cxn ang="0">
                    <a:pos x="156" y="37"/>
                  </a:cxn>
                  <a:cxn ang="0">
                    <a:pos x="154" y="31"/>
                  </a:cxn>
                  <a:cxn ang="0">
                    <a:pos x="140" y="16"/>
                  </a:cxn>
                  <a:cxn ang="0">
                    <a:pos x="122" y="6"/>
                  </a:cxn>
                  <a:cxn ang="0">
                    <a:pos x="102" y="0"/>
                  </a:cxn>
                </a:cxnLst>
                <a:rect l="0" t="0" r="r" b="b"/>
                <a:pathLst>
                  <a:path w="725" h="254">
                    <a:moveTo>
                      <a:pt x="102" y="0"/>
                    </a:moveTo>
                    <a:lnTo>
                      <a:pt x="77" y="2"/>
                    </a:lnTo>
                    <a:lnTo>
                      <a:pt x="56" y="6"/>
                    </a:lnTo>
                    <a:lnTo>
                      <a:pt x="37" y="14"/>
                    </a:lnTo>
                    <a:lnTo>
                      <a:pt x="22" y="24"/>
                    </a:lnTo>
                    <a:lnTo>
                      <a:pt x="8" y="37"/>
                    </a:lnTo>
                    <a:lnTo>
                      <a:pt x="11" y="58"/>
                    </a:lnTo>
                    <a:lnTo>
                      <a:pt x="27" y="45"/>
                    </a:lnTo>
                    <a:lnTo>
                      <a:pt x="45" y="37"/>
                    </a:lnTo>
                    <a:lnTo>
                      <a:pt x="156" y="37"/>
                    </a:lnTo>
                    <a:lnTo>
                      <a:pt x="154" y="31"/>
                    </a:lnTo>
                    <a:lnTo>
                      <a:pt x="140" y="16"/>
                    </a:lnTo>
                    <a:lnTo>
                      <a:pt x="122" y="6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" name="Freeform 39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296" y="0"/>
                  </a:cxn>
                  <a:cxn ang="0">
                    <a:pos x="272" y="3"/>
                  </a:cxn>
                  <a:cxn ang="0">
                    <a:pos x="252" y="11"/>
                  </a:cxn>
                  <a:cxn ang="0">
                    <a:pos x="236" y="24"/>
                  </a:cxn>
                  <a:cxn ang="0">
                    <a:pos x="222" y="41"/>
                  </a:cxn>
                  <a:cxn ang="0">
                    <a:pos x="212" y="61"/>
                  </a:cxn>
                  <a:cxn ang="0">
                    <a:pos x="204" y="82"/>
                  </a:cxn>
                  <a:cxn ang="0">
                    <a:pos x="200" y="104"/>
                  </a:cxn>
                  <a:cxn ang="0">
                    <a:pos x="198" y="127"/>
                  </a:cxn>
                  <a:cxn ang="0">
                    <a:pos x="198" y="134"/>
                  </a:cxn>
                  <a:cxn ang="0">
                    <a:pos x="199" y="155"/>
                  </a:cxn>
                  <a:cxn ang="0">
                    <a:pos x="204" y="177"/>
                  </a:cxn>
                  <a:cxn ang="0">
                    <a:pos x="211" y="199"/>
                  </a:cxn>
                  <a:cxn ang="0">
                    <a:pos x="222" y="218"/>
                  </a:cxn>
                  <a:cxn ang="0">
                    <a:pos x="237" y="234"/>
                  </a:cxn>
                  <a:cxn ang="0">
                    <a:pos x="255" y="245"/>
                  </a:cxn>
                  <a:cxn ang="0">
                    <a:pos x="276" y="252"/>
                  </a:cxn>
                  <a:cxn ang="0">
                    <a:pos x="302" y="249"/>
                  </a:cxn>
                  <a:cxn ang="0">
                    <a:pos x="324" y="241"/>
                  </a:cxn>
                  <a:cxn ang="0">
                    <a:pos x="338" y="231"/>
                  </a:cxn>
                  <a:cxn ang="0">
                    <a:pos x="303" y="231"/>
                  </a:cxn>
                  <a:cxn ang="0">
                    <a:pos x="285" y="226"/>
                  </a:cxn>
                  <a:cxn ang="0">
                    <a:pos x="272" y="212"/>
                  </a:cxn>
                  <a:cxn ang="0">
                    <a:pos x="263" y="191"/>
                  </a:cxn>
                  <a:cxn ang="0">
                    <a:pos x="257" y="167"/>
                  </a:cxn>
                  <a:cxn ang="0">
                    <a:pos x="255" y="142"/>
                  </a:cxn>
                  <a:cxn ang="0">
                    <a:pos x="254" y="120"/>
                  </a:cxn>
                  <a:cxn ang="0">
                    <a:pos x="254" y="103"/>
                  </a:cxn>
                  <a:cxn ang="0">
                    <a:pos x="254" y="86"/>
                  </a:cxn>
                  <a:cxn ang="0">
                    <a:pos x="254" y="82"/>
                  </a:cxn>
                  <a:cxn ang="0">
                    <a:pos x="256" y="59"/>
                  </a:cxn>
                  <a:cxn ang="0">
                    <a:pos x="264" y="36"/>
                  </a:cxn>
                  <a:cxn ang="0">
                    <a:pos x="277" y="22"/>
                  </a:cxn>
                  <a:cxn ang="0">
                    <a:pos x="350" y="22"/>
                  </a:cxn>
                  <a:cxn ang="0">
                    <a:pos x="336" y="10"/>
                  </a:cxn>
                  <a:cxn ang="0">
                    <a:pos x="317" y="2"/>
                  </a:cxn>
                  <a:cxn ang="0">
                    <a:pos x="296" y="0"/>
                  </a:cxn>
                </a:cxnLst>
                <a:rect l="0" t="0" r="r" b="b"/>
                <a:pathLst>
                  <a:path w="725" h="254">
                    <a:moveTo>
                      <a:pt x="296" y="0"/>
                    </a:moveTo>
                    <a:lnTo>
                      <a:pt x="272" y="3"/>
                    </a:lnTo>
                    <a:lnTo>
                      <a:pt x="252" y="11"/>
                    </a:lnTo>
                    <a:lnTo>
                      <a:pt x="236" y="24"/>
                    </a:lnTo>
                    <a:lnTo>
                      <a:pt x="222" y="41"/>
                    </a:lnTo>
                    <a:lnTo>
                      <a:pt x="212" y="61"/>
                    </a:lnTo>
                    <a:lnTo>
                      <a:pt x="204" y="82"/>
                    </a:lnTo>
                    <a:lnTo>
                      <a:pt x="200" y="104"/>
                    </a:lnTo>
                    <a:lnTo>
                      <a:pt x="198" y="127"/>
                    </a:lnTo>
                    <a:lnTo>
                      <a:pt x="198" y="134"/>
                    </a:lnTo>
                    <a:lnTo>
                      <a:pt x="199" y="155"/>
                    </a:lnTo>
                    <a:lnTo>
                      <a:pt x="204" y="177"/>
                    </a:lnTo>
                    <a:lnTo>
                      <a:pt x="211" y="199"/>
                    </a:lnTo>
                    <a:lnTo>
                      <a:pt x="222" y="218"/>
                    </a:lnTo>
                    <a:lnTo>
                      <a:pt x="237" y="234"/>
                    </a:lnTo>
                    <a:lnTo>
                      <a:pt x="255" y="245"/>
                    </a:lnTo>
                    <a:lnTo>
                      <a:pt x="276" y="252"/>
                    </a:lnTo>
                    <a:lnTo>
                      <a:pt x="302" y="249"/>
                    </a:lnTo>
                    <a:lnTo>
                      <a:pt x="324" y="241"/>
                    </a:lnTo>
                    <a:lnTo>
                      <a:pt x="338" y="231"/>
                    </a:lnTo>
                    <a:lnTo>
                      <a:pt x="303" y="231"/>
                    </a:lnTo>
                    <a:lnTo>
                      <a:pt x="285" y="226"/>
                    </a:lnTo>
                    <a:lnTo>
                      <a:pt x="272" y="212"/>
                    </a:lnTo>
                    <a:lnTo>
                      <a:pt x="263" y="191"/>
                    </a:lnTo>
                    <a:lnTo>
                      <a:pt x="257" y="167"/>
                    </a:lnTo>
                    <a:lnTo>
                      <a:pt x="255" y="142"/>
                    </a:lnTo>
                    <a:lnTo>
                      <a:pt x="254" y="120"/>
                    </a:lnTo>
                    <a:lnTo>
                      <a:pt x="254" y="103"/>
                    </a:lnTo>
                    <a:lnTo>
                      <a:pt x="254" y="86"/>
                    </a:lnTo>
                    <a:lnTo>
                      <a:pt x="254" y="82"/>
                    </a:lnTo>
                    <a:lnTo>
                      <a:pt x="256" y="59"/>
                    </a:lnTo>
                    <a:lnTo>
                      <a:pt x="264" y="36"/>
                    </a:lnTo>
                    <a:lnTo>
                      <a:pt x="277" y="22"/>
                    </a:lnTo>
                    <a:lnTo>
                      <a:pt x="350" y="22"/>
                    </a:lnTo>
                    <a:lnTo>
                      <a:pt x="336" y="10"/>
                    </a:lnTo>
                    <a:lnTo>
                      <a:pt x="317" y="2"/>
                    </a:lnTo>
                    <a:lnTo>
                      <a:pt x="29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" name="Freeform 40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350" y="22"/>
                  </a:cxn>
                  <a:cxn ang="0">
                    <a:pos x="277" y="22"/>
                  </a:cxn>
                  <a:cxn ang="0">
                    <a:pos x="296" y="27"/>
                  </a:cxn>
                  <a:cxn ang="0">
                    <a:pos x="310" y="41"/>
                  </a:cxn>
                  <a:cxn ang="0">
                    <a:pos x="319" y="62"/>
                  </a:cxn>
                  <a:cxn ang="0">
                    <a:pos x="325" y="86"/>
                  </a:cxn>
                  <a:cxn ang="0">
                    <a:pos x="328" y="111"/>
                  </a:cxn>
                  <a:cxn ang="0">
                    <a:pos x="330" y="134"/>
                  </a:cxn>
                  <a:cxn ang="0">
                    <a:pos x="330" y="142"/>
                  </a:cxn>
                  <a:cxn ang="0">
                    <a:pos x="330" y="155"/>
                  </a:cxn>
                  <a:cxn ang="0">
                    <a:pos x="329" y="179"/>
                  </a:cxn>
                  <a:cxn ang="0">
                    <a:pos x="325" y="203"/>
                  </a:cxn>
                  <a:cxn ang="0">
                    <a:pos x="317" y="222"/>
                  </a:cxn>
                  <a:cxn ang="0">
                    <a:pos x="303" y="231"/>
                  </a:cxn>
                  <a:cxn ang="0">
                    <a:pos x="338" y="231"/>
                  </a:cxn>
                  <a:cxn ang="0">
                    <a:pos x="342" y="229"/>
                  </a:cxn>
                  <a:cxn ang="0">
                    <a:pos x="357" y="213"/>
                  </a:cxn>
                  <a:cxn ang="0">
                    <a:pos x="368" y="194"/>
                  </a:cxn>
                  <a:cxn ang="0">
                    <a:pos x="376" y="174"/>
                  </a:cxn>
                  <a:cxn ang="0">
                    <a:pos x="382" y="153"/>
                  </a:cxn>
                  <a:cxn ang="0">
                    <a:pos x="385" y="132"/>
                  </a:cxn>
                  <a:cxn ang="0">
                    <a:pos x="384" y="106"/>
                  </a:cxn>
                  <a:cxn ang="0">
                    <a:pos x="380" y="81"/>
                  </a:cxn>
                  <a:cxn ang="0">
                    <a:pos x="373" y="59"/>
                  </a:cxn>
                  <a:cxn ang="0">
                    <a:pos x="364" y="39"/>
                  </a:cxn>
                  <a:cxn ang="0">
                    <a:pos x="351" y="23"/>
                  </a:cxn>
                  <a:cxn ang="0">
                    <a:pos x="350" y="22"/>
                  </a:cxn>
                </a:cxnLst>
                <a:rect l="0" t="0" r="r" b="b"/>
                <a:pathLst>
                  <a:path w="725" h="254">
                    <a:moveTo>
                      <a:pt x="350" y="22"/>
                    </a:moveTo>
                    <a:lnTo>
                      <a:pt x="277" y="22"/>
                    </a:lnTo>
                    <a:lnTo>
                      <a:pt x="296" y="27"/>
                    </a:lnTo>
                    <a:lnTo>
                      <a:pt x="310" y="41"/>
                    </a:lnTo>
                    <a:lnTo>
                      <a:pt x="319" y="62"/>
                    </a:lnTo>
                    <a:lnTo>
                      <a:pt x="325" y="86"/>
                    </a:lnTo>
                    <a:lnTo>
                      <a:pt x="328" y="111"/>
                    </a:lnTo>
                    <a:lnTo>
                      <a:pt x="330" y="134"/>
                    </a:lnTo>
                    <a:lnTo>
                      <a:pt x="330" y="142"/>
                    </a:lnTo>
                    <a:lnTo>
                      <a:pt x="330" y="155"/>
                    </a:lnTo>
                    <a:lnTo>
                      <a:pt x="329" y="179"/>
                    </a:lnTo>
                    <a:lnTo>
                      <a:pt x="325" y="203"/>
                    </a:lnTo>
                    <a:lnTo>
                      <a:pt x="317" y="222"/>
                    </a:lnTo>
                    <a:lnTo>
                      <a:pt x="303" y="231"/>
                    </a:lnTo>
                    <a:lnTo>
                      <a:pt x="338" y="231"/>
                    </a:lnTo>
                    <a:lnTo>
                      <a:pt x="342" y="229"/>
                    </a:lnTo>
                    <a:lnTo>
                      <a:pt x="357" y="213"/>
                    </a:lnTo>
                    <a:lnTo>
                      <a:pt x="368" y="194"/>
                    </a:lnTo>
                    <a:lnTo>
                      <a:pt x="376" y="174"/>
                    </a:lnTo>
                    <a:lnTo>
                      <a:pt x="382" y="153"/>
                    </a:lnTo>
                    <a:lnTo>
                      <a:pt x="385" y="132"/>
                    </a:lnTo>
                    <a:lnTo>
                      <a:pt x="384" y="106"/>
                    </a:lnTo>
                    <a:lnTo>
                      <a:pt x="380" y="81"/>
                    </a:lnTo>
                    <a:lnTo>
                      <a:pt x="373" y="59"/>
                    </a:lnTo>
                    <a:lnTo>
                      <a:pt x="364" y="39"/>
                    </a:lnTo>
                    <a:lnTo>
                      <a:pt x="351" y="23"/>
                    </a:lnTo>
                    <a:lnTo>
                      <a:pt x="350" y="2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" name="Freeform 41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466" y="5"/>
                  </a:cxn>
                  <a:cxn ang="0">
                    <a:pos x="403" y="6"/>
                  </a:cxn>
                  <a:cxn ang="0">
                    <a:pos x="403" y="11"/>
                  </a:cxn>
                  <a:cxn ang="0">
                    <a:pos x="442" y="27"/>
                  </a:cxn>
                  <a:cxn ang="0">
                    <a:pos x="447" y="29"/>
                  </a:cxn>
                  <a:cxn ang="0">
                    <a:pos x="447" y="34"/>
                  </a:cxn>
                  <a:cxn ang="0">
                    <a:pos x="447" y="39"/>
                  </a:cxn>
                  <a:cxn ang="0">
                    <a:pos x="448" y="59"/>
                  </a:cxn>
                  <a:cxn ang="0">
                    <a:pos x="448" y="79"/>
                  </a:cxn>
                  <a:cxn ang="0">
                    <a:pos x="449" y="89"/>
                  </a:cxn>
                  <a:cxn ang="0">
                    <a:pos x="449" y="151"/>
                  </a:cxn>
                  <a:cxn ang="0">
                    <a:pos x="449" y="171"/>
                  </a:cxn>
                  <a:cxn ang="0">
                    <a:pos x="448" y="191"/>
                  </a:cxn>
                  <a:cxn ang="0">
                    <a:pos x="448" y="222"/>
                  </a:cxn>
                  <a:cxn ang="0">
                    <a:pos x="403" y="244"/>
                  </a:cxn>
                  <a:cxn ang="0">
                    <a:pos x="403" y="250"/>
                  </a:cxn>
                  <a:cxn ang="0">
                    <a:pos x="443" y="247"/>
                  </a:cxn>
                  <a:cxn ang="0">
                    <a:pos x="463" y="247"/>
                  </a:cxn>
                  <a:cxn ang="0">
                    <a:pos x="547" y="247"/>
                  </a:cxn>
                  <a:cxn ang="0">
                    <a:pos x="550" y="244"/>
                  </a:cxn>
                  <a:cxn ang="0">
                    <a:pos x="507" y="223"/>
                  </a:cxn>
                  <a:cxn ang="0">
                    <a:pos x="505" y="219"/>
                  </a:cxn>
                  <a:cxn ang="0">
                    <a:pos x="505" y="211"/>
                  </a:cxn>
                  <a:cxn ang="0">
                    <a:pos x="504" y="191"/>
                  </a:cxn>
                  <a:cxn ang="0">
                    <a:pos x="503" y="171"/>
                  </a:cxn>
                  <a:cxn ang="0">
                    <a:pos x="503" y="151"/>
                  </a:cxn>
                  <a:cxn ang="0">
                    <a:pos x="503" y="141"/>
                  </a:cxn>
                  <a:cxn ang="0">
                    <a:pos x="503" y="99"/>
                  </a:cxn>
                  <a:cxn ang="0">
                    <a:pos x="503" y="79"/>
                  </a:cxn>
                  <a:cxn ang="0">
                    <a:pos x="503" y="69"/>
                  </a:cxn>
                  <a:cxn ang="0">
                    <a:pos x="503" y="49"/>
                  </a:cxn>
                  <a:cxn ang="0">
                    <a:pos x="504" y="27"/>
                  </a:cxn>
                  <a:cxn ang="0">
                    <a:pos x="504" y="10"/>
                  </a:cxn>
                  <a:cxn ang="0">
                    <a:pos x="488" y="7"/>
                  </a:cxn>
                  <a:cxn ang="0">
                    <a:pos x="466" y="5"/>
                  </a:cxn>
                </a:cxnLst>
                <a:rect l="0" t="0" r="r" b="b"/>
                <a:pathLst>
                  <a:path w="725" h="254">
                    <a:moveTo>
                      <a:pt x="466" y="5"/>
                    </a:moveTo>
                    <a:lnTo>
                      <a:pt x="403" y="6"/>
                    </a:lnTo>
                    <a:lnTo>
                      <a:pt x="403" y="11"/>
                    </a:lnTo>
                    <a:lnTo>
                      <a:pt x="442" y="27"/>
                    </a:lnTo>
                    <a:lnTo>
                      <a:pt x="447" y="29"/>
                    </a:lnTo>
                    <a:lnTo>
                      <a:pt x="447" y="34"/>
                    </a:lnTo>
                    <a:lnTo>
                      <a:pt x="447" y="39"/>
                    </a:lnTo>
                    <a:lnTo>
                      <a:pt x="448" y="59"/>
                    </a:lnTo>
                    <a:lnTo>
                      <a:pt x="448" y="79"/>
                    </a:lnTo>
                    <a:lnTo>
                      <a:pt x="449" y="89"/>
                    </a:lnTo>
                    <a:lnTo>
                      <a:pt x="449" y="151"/>
                    </a:lnTo>
                    <a:lnTo>
                      <a:pt x="449" y="171"/>
                    </a:lnTo>
                    <a:lnTo>
                      <a:pt x="448" y="191"/>
                    </a:lnTo>
                    <a:lnTo>
                      <a:pt x="448" y="222"/>
                    </a:lnTo>
                    <a:lnTo>
                      <a:pt x="403" y="244"/>
                    </a:lnTo>
                    <a:lnTo>
                      <a:pt x="403" y="250"/>
                    </a:lnTo>
                    <a:lnTo>
                      <a:pt x="443" y="247"/>
                    </a:lnTo>
                    <a:lnTo>
                      <a:pt x="463" y="247"/>
                    </a:lnTo>
                    <a:lnTo>
                      <a:pt x="547" y="247"/>
                    </a:lnTo>
                    <a:lnTo>
                      <a:pt x="550" y="244"/>
                    </a:lnTo>
                    <a:lnTo>
                      <a:pt x="507" y="223"/>
                    </a:lnTo>
                    <a:lnTo>
                      <a:pt x="505" y="219"/>
                    </a:lnTo>
                    <a:lnTo>
                      <a:pt x="505" y="211"/>
                    </a:lnTo>
                    <a:lnTo>
                      <a:pt x="504" y="191"/>
                    </a:lnTo>
                    <a:lnTo>
                      <a:pt x="503" y="171"/>
                    </a:lnTo>
                    <a:lnTo>
                      <a:pt x="503" y="151"/>
                    </a:lnTo>
                    <a:lnTo>
                      <a:pt x="503" y="141"/>
                    </a:lnTo>
                    <a:lnTo>
                      <a:pt x="503" y="99"/>
                    </a:lnTo>
                    <a:lnTo>
                      <a:pt x="503" y="79"/>
                    </a:lnTo>
                    <a:lnTo>
                      <a:pt x="503" y="69"/>
                    </a:lnTo>
                    <a:lnTo>
                      <a:pt x="503" y="49"/>
                    </a:lnTo>
                    <a:lnTo>
                      <a:pt x="504" y="27"/>
                    </a:lnTo>
                    <a:lnTo>
                      <a:pt x="504" y="10"/>
                    </a:lnTo>
                    <a:lnTo>
                      <a:pt x="488" y="7"/>
                    </a:lnTo>
                    <a:lnTo>
                      <a:pt x="466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" name="Freeform 42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547" y="247"/>
                  </a:cxn>
                  <a:cxn ang="0">
                    <a:pos x="463" y="247"/>
                  </a:cxn>
                  <a:cxn ang="0">
                    <a:pos x="489" y="247"/>
                  </a:cxn>
                  <a:cxn ang="0">
                    <a:pos x="510" y="247"/>
                  </a:cxn>
                  <a:cxn ang="0">
                    <a:pos x="528" y="248"/>
                  </a:cxn>
                  <a:cxn ang="0">
                    <a:pos x="545" y="249"/>
                  </a:cxn>
                  <a:cxn ang="0">
                    <a:pos x="547" y="247"/>
                  </a:cxn>
                </a:cxnLst>
                <a:rect l="0" t="0" r="r" b="b"/>
                <a:pathLst>
                  <a:path w="725" h="254">
                    <a:moveTo>
                      <a:pt x="547" y="247"/>
                    </a:moveTo>
                    <a:lnTo>
                      <a:pt x="463" y="247"/>
                    </a:lnTo>
                    <a:lnTo>
                      <a:pt x="489" y="247"/>
                    </a:lnTo>
                    <a:lnTo>
                      <a:pt x="510" y="247"/>
                    </a:lnTo>
                    <a:lnTo>
                      <a:pt x="528" y="248"/>
                    </a:lnTo>
                    <a:lnTo>
                      <a:pt x="545" y="249"/>
                    </a:lnTo>
                    <a:lnTo>
                      <a:pt x="547" y="2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Freeform 43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712" y="115"/>
                  </a:cxn>
                  <a:cxn ang="0">
                    <a:pos x="598" y="115"/>
                  </a:cxn>
                  <a:cxn ang="0">
                    <a:pos x="621" y="117"/>
                  </a:cxn>
                  <a:cxn ang="0">
                    <a:pos x="642" y="124"/>
                  </a:cxn>
                  <a:cxn ang="0">
                    <a:pos x="658" y="138"/>
                  </a:cxn>
                  <a:cxn ang="0">
                    <a:pos x="665" y="160"/>
                  </a:cxn>
                  <a:cxn ang="0">
                    <a:pos x="660" y="181"/>
                  </a:cxn>
                  <a:cxn ang="0">
                    <a:pos x="649" y="199"/>
                  </a:cxn>
                  <a:cxn ang="0">
                    <a:pos x="633" y="213"/>
                  </a:cxn>
                  <a:cxn ang="0">
                    <a:pos x="613" y="224"/>
                  </a:cxn>
                  <a:cxn ang="0">
                    <a:pos x="592" y="232"/>
                  </a:cxn>
                  <a:cxn ang="0">
                    <a:pos x="571" y="236"/>
                  </a:cxn>
                  <a:cxn ang="0">
                    <a:pos x="567" y="253"/>
                  </a:cxn>
                  <a:cxn ang="0">
                    <a:pos x="587" y="250"/>
                  </a:cxn>
                  <a:cxn ang="0">
                    <a:pos x="609" y="247"/>
                  </a:cxn>
                  <a:cxn ang="0">
                    <a:pos x="632" y="242"/>
                  </a:cxn>
                  <a:cxn ang="0">
                    <a:pos x="654" y="235"/>
                  </a:cxn>
                  <a:cxn ang="0">
                    <a:pos x="674" y="226"/>
                  </a:cxn>
                  <a:cxn ang="0">
                    <a:pos x="693" y="214"/>
                  </a:cxn>
                  <a:cxn ang="0">
                    <a:pos x="708" y="200"/>
                  </a:cxn>
                  <a:cxn ang="0">
                    <a:pos x="719" y="182"/>
                  </a:cxn>
                  <a:cxn ang="0">
                    <a:pos x="724" y="160"/>
                  </a:cxn>
                  <a:cxn ang="0">
                    <a:pos x="721" y="134"/>
                  </a:cxn>
                  <a:cxn ang="0">
                    <a:pos x="712" y="115"/>
                  </a:cxn>
                </a:cxnLst>
                <a:rect l="0" t="0" r="r" b="b"/>
                <a:pathLst>
                  <a:path w="725" h="254">
                    <a:moveTo>
                      <a:pt x="712" y="115"/>
                    </a:moveTo>
                    <a:lnTo>
                      <a:pt x="598" y="115"/>
                    </a:lnTo>
                    <a:lnTo>
                      <a:pt x="621" y="117"/>
                    </a:lnTo>
                    <a:lnTo>
                      <a:pt x="642" y="124"/>
                    </a:lnTo>
                    <a:lnTo>
                      <a:pt x="658" y="138"/>
                    </a:lnTo>
                    <a:lnTo>
                      <a:pt x="665" y="160"/>
                    </a:lnTo>
                    <a:lnTo>
                      <a:pt x="660" y="181"/>
                    </a:lnTo>
                    <a:lnTo>
                      <a:pt x="649" y="199"/>
                    </a:lnTo>
                    <a:lnTo>
                      <a:pt x="633" y="213"/>
                    </a:lnTo>
                    <a:lnTo>
                      <a:pt x="613" y="224"/>
                    </a:lnTo>
                    <a:lnTo>
                      <a:pt x="592" y="232"/>
                    </a:lnTo>
                    <a:lnTo>
                      <a:pt x="571" y="236"/>
                    </a:lnTo>
                    <a:lnTo>
                      <a:pt x="567" y="253"/>
                    </a:lnTo>
                    <a:lnTo>
                      <a:pt x="587" y="250"/>
                    </a:lnTo>
                    <a:lnTo>
                      <a:pt x="609" y="247"/>
                    </a:lnTo>
                    <a:lnTo>
                      <a:pt x="632" y="242"/>
                    </a:lnTo>
                    <a:lnTo>
                      <a:pt x="654" y="235"/>
                    </a:lnTo>
                    <a:lnTo>
                      <a:pt x="674" y="226"/>
                    </a:lnTo>
                    <a:lnTo>
                      <a:pt x="693" y="214"/>
                    </a:lnTo>
                    <a:lnTo>
                      <a:pt x="708" y="200"/>
                    </a:lnTo>
                    <a:lnTo>
                      <a:pt x="719" y="182"/>
                    </a:lnTo>
                    <a:lnTo>
                      <a:pt x="724" y="160"/>
                    </a:lnTo>
                    <a:lnTo>
                      <a:pt x="721" y="134"/>
                    </a:lnTo>
                    <a:lnTo>
                      <a:pt x="712" y="1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Freeform 44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598" y="3"/>
                  </a:cxn>
                  <a:cxn ang="0">
                    <a:pos x="592" y="23"/>
                  </a:cxn>
                  <a:cxn ang="0">
                    <a:pos x="587" y="42"/>
                  </a:cxn>
                  <a:cxn ang="0">
                    <a:pos x="582" y="62"/>
                  </a:cxn>
                  <a:cxn ang="0">
                    <a:pos x="578" y="82"/>
                  </a:cxn>
                  <a:cxn ang="0">
                    <a:pos x="574" y="101"/>
                  </a:cxn>
                  <a:cxn ang="0">
                    <a:pos x="580" y="116"/>
                  </a:cxn>
                  <a:cxn ang="0">
                    <a:pos x="589" y="115"/>
                  </a:cxn>
                  <a:cxn ang="0">
                    <a:pos x="712" y="115"/>
                  </a:cxn>
                  <a:cxn ang="0">
                    <a:pos x="711" y="113"/>
                  </a:cxn>
                  <a:cxn ang="0">
                    <a:pos x="697" y="98"/>
                  </a:cxn>
                  <a:cxn ang="0">
                    <a:pos x="678" y="88"/>
                  </a:cxn>
                  <a:cxn ang="0">
                    <a:pos x="658" y="82"/>
                  </a:cxn>
                  <a:cxn ang="0">
                    <a:pos x="648" y="81"/>
                  </a:cxn>
                  <a:cxn ang="0">
                    <a:pos x="605" y="81"/>
                  </a:cxn>
                  <a:cxn ang="0">
                    <a:pos x="612" y="49"/>
                  </a:cxn>
                  <a:cxn ang="0">
                    <a:pos x="722" y="49"/>
                  </a:cxn>
                  <a:cxn ang="0">
                    <a:pos x="722" y="6"/>
                  </a:cxn>
                  <a:cxn ang="0">
                    <a:pos x="662" y="6"/>
                  </a:cxn>
                  <a:cxn ang="0">
                    <a:pos x="638" y="5"/>
                  </a:cxn>
                  <a:cxn ang="0">
                    <a:pos x="616" y="4"/>
                  </a:cxn>
                  <a:cxn ang="0">
                    <a:pos x="598" y="3"/>
                  </a:cxn>
                </a:cxnLst>
                <a:rect l="0" t="0" r="r" b="b"/>
                <a:pathLst>
                  <a:path w="725" h="254">
                    <a:moveTo>
                      <a:pt x="598" y="3"/>
                    </a:moveTo>
                    <a:lnTo>
                      <a:pt x="592" y="23"/>
                    </a:lnTo>
                    <a:lnTo>
                      <a:pt x="587" y="42"/>
                    </a:lnTo>
                    <a:lnTo>
                      <a:pt x="582" y="62"/>
                    </a:lnTo>
                    <a:lnTo>
                      <a:pt x="578" y="82"/>
                    </a:lnTo>
                    <a:lnTo>
                      <a:pt x="574" y="101"/>
                    </a:lnTo>
                    <a:lnTo>
                      <a:pt x="580" y="116"/>
                    </a:lnTo>
                    <a:lnTo>
                      <a:pt x="589" y="115"/>
                    </a:lnTo>
                    <a:lnTo>
                      <a:pt x="712" y="115"/>
                    </a:lnTo>
                    <a:lnTo>
                      <a:pt x="711" y="113"/>
                    </a:lnTo>
                    <a:lnTo>
                      <a:pt x="697" y="98"/>
                    </a:lnTo>
                    <a:lnTo>
                      <a:pt x="678" y="88"/>
                    </a:lnTo>
                    <a:lnTo>
                      <a:pt x="658" y="82"/>
                    </a:lnTo>
                    <a:lnTo>
                      <a:pt x="648" y="81"/>
                    </a:lnTo>
                    <a:lnTo>
                      <a:pt x="605" y="81"/>
                    </a:lnTo>
                    <a:lnTo>
                      <a:pt x="612" y="49"/>
                    </a:lnTo>
                    <a:lnTo>
                      <a:pt x="722" y="49"/>
                    </a:lnTo>
                    <a:lnTo>
                      <a:pt x="722" y="6"/>
                    </a:lnTo>
                    <a:lnTo>
                      <a:pt x="662" y="6"/>
                    </a:lnTo>
                    <a:lnTo>
                      <a:pt x="638" y="5"/>
                    </a:lnTo>
                    <a:lnTo>
                      <a:pt x="616" y="4"/>
                    </a:lnTo>
                    <a:lnTo>
                      <a:pt x="598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Freeform 45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621" y="79"/>
                  </a:cxn>
                  <a:cxn ang="0">
                    <a:pos x="605" y="81"/>
                  </a:cxn>
                  <a:cxn ang="0">
                    <a:pos x="648" y="81"/>
                  </a:cxn>
                  <a:cxn ang="0">
                    <a:pos x="636" y="80"/>
                  </a:cxn>
                  <a:cxn ang="0">
                    <a:pos x="621" y="79"/>
                  </a:cxn>
                </a:cxnLst>
                <a:rect l="0" t="0" r="r" b="b"/>
                <a:pathLst>
                  <a:path w="725" h="254">
                    <a:moveTo>
                      <a:pt x="621" y="79"/>
                    </a:moveTo>
                    <a:lnTo>
                      <a:pt x="605" y="81"/>
                    </a:lnTo>
                    <a:lnTo>
                      <a:pt x="648" y="81"/>
                    </a:lnTo>
                    <a:lnTo>
                      <a:pt x="636" y="80"/>
                    </a:lnTo>
                    <a:lnTo>
                      <a:pt x="621" y="7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" name="Freeform 46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722" y="49"/>
                  </a:cxn>
                  <a:cxn ang="0">
                    <a:pos x="713" y="49"/>
                  </a:cxn>
                  <a:cxn ang="0">
                    <a:pos x="716" y="52"/>
                  </a:cxn>
                  <a:cxn ang="0">
                    <a:pos x="716" y="58"/>
                  </a:cxn>
                  <a:cxn ang="0">
                    <a:pos x="722" y="58"/>
                  </a:cxn>
                  <a:cxn ang="0">
                    <a:pos x="722" y="49"/>
                  </a:cxn>
                </a:cxnLst>
                <a:rect l="0" t="0" r="r" b="b"/>
                <a:pathLst>
                  <a:path w="725" h="254">
                    <a:moveTo>
                      <a:pt x="722" y="49"/>
                    </a:moveTo>
                    <a:lnTo>
                      <a:pt x="713" y="49"/>
                    </a:lnTo>
                    <a:lnTo>
                      <a:pt x="716" y="52"/>
                    </a:lnTo>
                    <a:lnTo>
                      <a:pt x="716" y="58"/>
                    </a:lnTo>
                    <a:lnTo>
                      <a:pt x="722" y="58"/>
                    </a:lnTo>
                    <a:lnTo>
                      <a:pt x="722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Freeform 47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722" y="3"/>
                  </a:cxn>
                  <a:cxn ang="0">
                    <a:pos x="704" y="4"/>
                  </a:cxn>
                  <a:cxn ang="0">
                    <a:pos x="683" y="5"/>
                  </a:cxn>
                  <a:cxn ang="0">
                    <a:pos x="662" y="6"/>
                  </a:cxn>
                  <a:cxn ang="0">
                    <a:pos x="722" y="6"/>
                  </a:cxn>
                  <a:cxn ang="0">
                    <a:pos x="722" y="3"/>
                  </a:cxn>
                </a:cxnLst>
                <a:rect l="0" t="0" r="r" b="b"/>
                <a:pathLst>
                  <a:path w="725" h="254">
                    <a:moveTo>
                      <a:pt x="722" y="3"/>
                    </a:moveTo>
                    <a:lnTo>
                      <a:pt x="704" y="4"/>
                    </a:lnTo>
                    <a:lnTo>
                      <a:pt x="683" y="5"/>
                    </a:lnTo>
                    <a:lnTo>
                      <a:pt x="662" y="6"/>
                    </a:lnTo>
                    <a:lnTo>
                      <a:pt x="722" y="6"/>
                    </a:lnTo>
                    <a:lnTo>
                      <a:pt x="722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0" name="Freeform 48"/>
            <p:cNvSpPr>
              <a:spLocks/>
            </p:cNvSpPr>
            <p:nvPr/>
          </p:nvSpPr>
          <p:spPr bwMode="auto">
            <a:xfrm>
              <a:off x="8875" y="563"/>
              <a:ext cx="743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42" y="0"/>
                </a:cxn>
              </a:cxnLst>
              <a:rect l="0" t="0" r="r" b="b"/>
              <a:pathLst>
                <a:path w="743" h="20">
                  <a:moveTo>
                    <a:pt x="0" y="0"/>
                  </a:moveTo>
                  <a:lnTo>
                    <a:pt x="742" y="0"/>
                  </a:lnTo>
                </a:path>
              </a:pathLst>
            </a:custGeom>
            <a:noFill/>
            <a:ln w="44449">
              <a:solidFill>
                <a:srgbClr val="008BB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46" name="Рисунок 45" descr="IEA Home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43977" y="141278"/>
            <a:ext cx="1764000" cy="70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Rectangle 23"/>
          <p:cNvSpPr/>
          <p:nvPr/>
        </p:nvSpPr>
        <p:spPr>
          <a:xfrm>
            <a:off x="0" y="1697038"/>
            <a:ext cx="395809" cy="54673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b="1" dirty="0" smtClean="0"/>
              <a:t>8 класс</a:t>
            </a:r>
            <a:endParaRPr lang="en-US" b="1" dirty="0"/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817" y="1285125"/>
            <a:ext cx="5508000" cy="4097269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449" y="2718098"/>
            <a:ext cx="5508000" cy="419403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921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4241" y="286909"/>
            <a:ext cx="7002567" cy="18551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Результаты российских учащихся 8 класса</a:t>
            </a:r>
            <a:r>
              <a:rPr lang="en-US" dirty="0" smtClean="0"/>
              <a:t> </a:t>
            </a:r>
            <a:r>
              <a:rPr lang="ru-RU" dirty="0" smtClean="0"/>
              <a:t>по содержательным областям и видам деятельности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4043" y="1671693"/>
            <a:ext cx="10692765" cy="614357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785" y="1"/>
            <a:ext cx="4104456" cy="293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01" y="3438178"/>
            <a:ext cx="5400600" cy="320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449" y="3438178"/>
            <a:ext cx="517714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2246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4120" y="286909"/>
            <a:ext cx="6624737" cy="77500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Сравнение результатов </a:t>
            </a:r>
            <a:r>
              <a:rPr lang="en-US" dirty="0" smtClean="0"/>
              <a:t>TIMSS </a:t>
            </a:r>
            <a:r>
              <a:rPr lang="ru-RU" dirty="0" smtClean="0"/>
              <a:t>и</a:t>
            </a:r>
            <a:r>
              <a:rPr lang="en-US" dirty="0" smtClean="0"/>
              <a:t> PISA </a:t>
            </a:r>
            <a:r>
              <a:rPr lang="ru-RU" dirty="0" smtClean="0"/>
              <a:t>в 2015 году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905" y="1133922"/>
            <a:ext cx="8856983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10692953" y="72008"/>
            <a:ext cx="1021581" cy="1133922"/>
            <a:chOff x="8845" y="281"/>
            <a:chExt cx="816" cy="685"/>
          </a:xfrm>
        </p:grpSpPr>
        <p:sp>
          <p:nvSpPr>
            <p:cNvPr id="5" name="Freeform 10"/>
            <p:cNvSpPr>
              <a:spLocks/>
            </p:cNvSpPr>
            <p:nvPr/>
          </p:nvSpPr>
          <p:spPr bwMode="auto">
            <a:xfrm>
              <a:off x="8845" y="281"/>
              <a:ext cx="816" cy="685"/>
            </a:xfrm>
            <a:custGeom>
              <a:avLst/>
              <a:gdLst/>
              <a:ahLst/>
              <a:cxnLst>
                <a:cxn ang="0">
                  <a:pos x="0" y="684"/>
                </a:cxn>
                <a:cxn ang="0">
                  <a:pos x="816" y="684"/>
                </a:cxn>
                <a:cxn ang="0">
                  <a:pos x="816" y="0"/>
                </a:cxn>
                <a:cxn ang="0">
                  <a:pos x="0" y="0"/>
                </a:cxn>
                <a:cxn ang="0">
                  <a:pos x="0" y="684"/>
                </a:cxn>
              </a:cxnLst>
              <a:rect l="0" t="0" r="r" b="b"/>
              <a:pathLst>
                <a:path w="816" h="685">
                  <a:moveTo>
                    <a:pt x="0" y="684"/>
                  </a:moveTo>
                  <a:lnTo>
                    <a:pt x="816" y="684"/>
                  </a:lnTo>
                  <a:lnTo>
                    <a:pt x="816" y="0"/>
                  </a:lnTo>
                  <a:lnTo>
                    <a:pt x="0" y="0"/>
                  </a:lnTo>
                  <a:lnTo>
                    <a:pt x="0" y="68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6" name="Group 11"/>
            <p:cNvGrpSpPr>
              <a:grpSpLocks/>
            </p:cNvGrpSpPr>
            <p:nvPr/>
          </p:nvGrpSpPr>
          <p:grpSpPr bwMode="auto">
            <a:xfrm>
              <a:off x="8887" y="336"/>
              <a:ext cx="727" cy="154"/>
              <a:chOff x="8887" y="336"/>
              <a:chExt cx="727" cy="154"/>
            </a:xfrm>
          </p:grpSpPr>
          <p:sp>
            <p:nvSpPr>
              <p:cNvPr id="22" name="Freeform 12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89" y="20"/>
                  </a:cxn>
                  <a:cxn ang="0">
                    <a:pos x="53" y="20"/>
                  </a:cxn>
                  <a:cxn ang="0">
                    <a:pos x="53" y="29"/>
                  </a:cxn>
                  <a:cxn ang="0">
                    <a:pos x="53" y="39"/>
                  </a:cxn>
                  <a:cxn ang="0">
                    <a:pos x="53" y="118"/>
                  </a:cxn>
                  <a:cxn ang="0">
                    <a:pos x="53" y="126"/>
                  </a:cxn>
                  <a:cxn ang="0">
                    <a:pos x="52" y="131"/>
                  </a:cxn>
                  <a:cxn ang="0">
                    <a:pos x="52" y="135"/>
                  </a:cxn>
                  <a:cxn ang="0">
                    <a:pos x="51" y="137"/>
                  </a:cxn>
                  <a:cxn ang="0">
                    <a:pos x="27" y="146"/>
                  </a:cxn>
                  <a:cxn ang="0">
                    <a:pos x="27" y="149"/>
                  </a:cxn>
                  <a:cxn ang="0">
                    <a:pos x="48" y="148"/>
                  </a:cxn>
                  <a:cxn ang="0">
                    <a:pos x="67" y="148"/>
                  </a:cxn>
                  <a:cxn ang="0">
                    <a:pos x="111" y="148"/>
                  </a:cxn>
                  <a:cxn ang="0">
                    <a:pos x="114" y="146"/>
                  </a:cxn>
                  <a:cxn ang="0">
                    <a:pos x="92" y="138"/>
                  </a:cxn>
                  <a:cxn ang="0">
                    <a:pos x="90" y="137"/>
                  </a:cxn>
                  <a:cxn ang="0">
                    <a:pos x="89" y="131"/>
                  </a:cxn>
                  <a:cxn ang="0">
                    <a:pos x="88" y="118"/>
                  </a:cxn>
                  <a:cxn ang="0">
                    <a:pos x="88" y="39"/>
                  </a:cxn>
                  <a:cxn ang="0">
                    <a:pos x="88" y="29"/>
                  </a:cxn>
                  <a:cxn ang="0">
                    <a:pos x="89" y="20"/>
                  </a:cxn>
                </a:cxnLst>
                <a:rect l="0" t="0" r="r" b="b"/>
                <a:pathLst>
                  <a:path w="727" h="154">
                    <a:moveTo>
                      <a:pt x="89" y="20"/>
                    </a:moveTo>
                    <a:lnTo>
                      <a:pt x="53" y="20"/>
                    </a:lnTo>
                    <a:lnTo>
                      <a:pt x="53" y="29"/>
                    </a:lnTo>
                    <a:lnTo>
                      <a:pt x="53" y="39"/>
                    </a:lnTo>
                    <a:lnTo>
                      <a:pt x="53" y="118"/>
                    </a:lnTo>
                    <a:lnTo>
                      <a:pt x="53" y="126"/>
                    </a:lnTo>
                    <a:lnTo>
                      <a:pt x="52" y="131"/>
                    </a:lnTo>
                    <a:lnTo>
                      <a:pt x="52" y="135"/>
                    </a:lnTo>
                    <a:lnTo>
                      <a:pt x="51" y="137"/>
                    </a:lnTo>
                    <a:lnTo>
                      <a:pt x="27" y="146"/>
                    </a:lnTo>
                    <a:lnTo>
                      <a:pt x="27" y="149"/>
                    </a:lnTo>
                    <a:lnTo>
                      <a:pt x="48" y="148"/>
                    </a:lnTo>
                    <a:lnTo>
                      <a:pt x="67" y="148"/>
                    </a:lnTo>
                    <a:lnTo>
                      <a:pt x="111" y="148"/>
                    </a:lnTo>
                    <a:lnTo>
                      <a:pt x="114" y="146"/>
                    </a:lnTo>
                    <a:lnTo>
                      <a:pt x="92" y="138"/>
                    </a:lnTo>
                    <a:lnTo>
                      <a:pt x="90" y="137"/>
                    </a:lnTo>
                    <a:lnTo>
                      <a:pt x="89" y="131"/>
                    </a:lnTo>
                    <a:lnTo>
                      <a:pt x="88" y="118"/>
                    </a:lnTo>
                    <a:lnTo>
                      <a:pt x="88" y="39"/>
                    </a:lnTo>
                    <a:lnTo>
                      <a:pt x="88" y="29"/>
                    </a:lnTo>
                    <a:lnTo>
                      <a:pt x="89" y="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Freeform 13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111" y="148"/>
                  </a:cxn>
                  <a:cxn ang="0">
                    <a:pos x="67" y="148"/>
                  </a:cxn>
                  <a:cxn ang="0">
                    <a:pos x="87" y="148"/>
                  </a:cxn>
                  <a:cxn ang="0">
                    <a:pos x="107" y="149"/>
                  </a:cxn>
                  <a:cxn ang="0">
                    <a:pos x="111" y="148"/>
                  </a:cxn>
                </a:cxnLst>
                <a:rect l="0" t="0" r="r" b="b"/>
                <a:pathLst>
                  <a:path w="727" h="154">
                    <a:moveTo>
                      <a:pt x="111" y="148"/>
                    </a:moveTo>
                    <a:lnTo>
                      <a:pt x="67" y="148"/>
                    </a:lnTo>
                    <a:lnTo>
                      <a:pt x="87" y="148"/>
                    </a:lnTo>
                    <a:lnTo>
                      <a:pt x="107" y="149"/>
                    </a:lnTo>
                    <a:lnTo>
                      <a:pt x="111" y="1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Freeform 14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0" y="45"/>
                  </a:cxn>
                  <a:cxn ang="0">
                    <a:pos x="3" y="45"/>
                  </a:cxn>
                  <a:cxn ang="0">
                    <a:pos x="10" y="27"/>
                  </a:cxn>
                  <a:cxn ang="0">
                    <a:pos x="12" y="20"/>
                  </a:cxn>
                  <a:cxn ang="0">
                    <a:pos x="142" y="20"/>
                  </a:cxn>
                  <a:cxn ang="0">
                    <a:pos x="142" y="5"/>
                  </a:cxn>
                  <a:cxn ang="0">
                    <a:pos x="82" y="5"/>
                  </a:cxn>
                  <a:cxn ang="0">
                    <a:pos x="59" y="5"/>
                  </a:cxn>
                  <a:cxn ang="0">
                    <a:pos x="38" y="4"/>
                  </a:cxn>
                  <a:cxn ang="0">
                    <a:pos x="1" y="3"/>
                  </a:cxn>
                </a:cxnLst>
                <a:rect l="0" t="0" r="r" b="b"/>
                <a:pathLst>
                  <a:path w="727" h="154">
                    <a:moveTo>
                      <a:pt x="1" y="3"/>
                    </a:moveTo>
                    <a:lnTo>
                      <a:pt x="0" y="45"/>
                    </a:lnTo>
                    <a:lnTo>
                      <a:pt x="3" y="45"/>
                    </a:lnTo>
                    <a:lnTo>
                      <a:pt x="10" y="27"/>
                    </a:lnTo>
                    <a:lnTo>
                      <a:pt x="12" y="20"/>
                    </a:lnTo>
                    <a:lnTo>
                      <a:pt x="142" y="20"/>
                    </a:lnTo>
                    <a:lnTo>
                      <a:pt x="142" y="5"/>
                    </a:lnTo>
                    <a:lnTo>
                      <a:pt x="82" y="5"/>
                    </a:lnTo>
                    <a:lnTo>
                      <a:pt x="59" y="5"/>
                    </a:lnTo>
                    <a:lnTo>
                      <a:pt x="38" y="4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" name="Freeform 15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142" y="20"/>
                  </a:cxn>
                  <a:cxn ang="0">
                    <a:pos x="129" y="20"/>
                  </a:cxn>
                  <a:cxn ang="0">
                    <a:pos x="132" y="27"/>
                  </a:cxn>
                  <a:cxn ang="0">
                    <a:pos x="138" y="45"/>
                  </a:cxn>
                  <a:cxn ang="0">
                    <a:pos x="142" y="45"/>
                  </a:cxn>
                  <a:cxn ang="0">
                    <a:pos x="142" y="20"/>
                  </a:cxn>
                </a:cxnLst>
                <a:rect l="0" t="0" r="r" b="b"/>
                <a:pathLst>
                  <a:path w="727" h="154">
                    <a:moveTo>
                      <a:pt x="142" y="20"/>
                    </a:moveTo>
                    <a:lnTo>
                      <a:pt x="129" y="20"/>
                    </a:lnTo>
                    <a:lnTo>
                      <a:pt x="132" y="27"/>
                    </a:lnTo>
                    <a:lnTo>
                      <a:pt x="138" y="45"/>
                    </a:lnTo>
                    <a:lnTo>
                      <a:pt x="142" y="45"/>
                    </a:lnTo>
                    <a:lnTo>
                      <a:pt x="142" y="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16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142" y="3"/>
                  </a:cxn>
                  <a:cxn ang="0">
                    <a:pos x="102" y="5"/>
                  </a:cxn>
                  <a:cxn ang="0">
                    <a:pos x="82" y="5"/>
                  </a:cxn>
                  <a:cxn ang="0">
                    <a:pos x="142" y="5"/>
                  </a:cxn>
                  <a:cxn ang="0">
                    <a:pos x="142" y="3"/>
                  </a:cxn>
                </a:cxnLst>
                <a:rect l="0" t="0" r="r" b="b"/>
                <a:pathLst>
                  <a:path w="727" h="154">
                    <a:moveTo>
                      <a:pt x="142" y="3"/>
                    </a:moveTo>
                    <a:lnTo>
                      <a:pt x="102" y="5"/>
                    </a:lnTo>
                    <a:lnTo>
                      <a:pt x="82" y="5"/>
                    </a:lnTo>
                    <a:lnTo>
                      <a:pt x="142" y="5"/>
                    </a:lnTo>
                    <a:lnTo>
                      <a:pt x="142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17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152" y="3"/>
                  </a:cxn>
                  <a:cxn ang="0">
                    <a:pos x="150" y="6"/>
                  </a:cxn>
                  <a:cxn ang="0">
                    <a:pos x="174" y="16"/>
                  </a:cxn>
                  <a:cxn ang="0">
                    <a:pos x="174" y="136"/>
                  </a:cxn>
                  <a:cxn ang="0">
                    <a:pos x="150" y="146"/>
                  </a:cxn>
                  <a:cxn ang="0">
                    <a:pos x="150" y="149"/>
                  </a:cxn>
                  <a:cxn ang="0">
                    <a:pos x="170" y="148"/>
                  </a:cxn>
                  <a:cxn ang="0">
                    <a:pos x="190" y="148"/>
                  </a:cxn>
                  <a:cxn ang="0">
                    <a:pos x="231" y="148"/>
                  </a:cxn>
                  <a:cxn ang="0">
                    <a:pos x="232" y="146"/>
                  </a:cxn>
                  <a:cxn ang="0">
                    <a:pos x="216" y="139"/>
                  </a:cxn>
                  <a:cxn ang="0">
                    <a:pos x="211" y="137"/>
                  </a:cxn>
                  <a:cxn ang="0">
                    <a:pos x="209" y="122"/>
                  </a:cxn>
                  <a:cxn ang="0">
                    <a:pos x="208" y="110"/>
                  </a:cxn>
                  <a:cxn ang="0">
                    <a:pos x="208" y="16"/>
                  </a:cxn>
                  <a:cxn ang="0">
                    <a:pos x="232" y="6"/>
                  </a:cxn>
                  <a:cxn ang="0">
                    <a:pos x="232" y="5"/>
                  </a:cxn>
                  <a:cxn ang="0">
                    <a:pos x="192" y="5"/>
                  </a:cxn>
                  <a:cxn ang="0">
                    <a:pos x="172" y="4"/>
                  </a:cxn>
                  <a:cxn ang="0">
                    <a:pos x="152" y="3"/>
                  </a:cxn>
                </a:cxnLst>
                <a:rect l="0" t="0" r="r" b="b"/>
                <a:pathLst>
                  <a:path w="727" h="154">
                    <a:moveTo>
                      <a:pt x="152" y="3"/>
                    </a:moveTo>
                    <a:lnTo>
                      <a:pt x="150" y="6"/>
                    </a:lnTo>
                    <a:lnTo>
                      <a:pt x="174" y="16"/>
                    </a:lnTo>
                    <a:lnTo>
                      <a:pt x="174" y="136"/>
                    </a:lnTo>
                    <a:lnTo>
                      <a:pt x="150" y="146"/>
                    </a:lnTo>
                    <a:lnTo>
                      <a:pt x="150" y="149"/>
                    </a:lnTo>
                    <a:lnTo>
                      <a:pt x="170" y="148"/>
                    </a:lnTo>
                    <a:lnTo>
                      <a:pt x="190" y="148"/>
                    </a:lnTo>
                    <a:lnTo>
                      <a:pt x="231" y="148"/>
                    </a:lnTo>
                    <a:lnTo>
                      <a:pt x="232" y="146"/>
                    </a:lnTo>
                    <a:lnTo>
                      <a:pt x="216" y="139"/>
                    </a:lnTo>
                    <a:lnTo>
                      <a:pt x="211" y="137"/>
                    </a:lnTo>
                    <a:lnTo>
                      <a:pt x="209" y="122"/>
                    </a:lnTo>
                    <a:lnTo>
                      <a:pt x="208" y="110"/>
                    </a:lnTo>
                    <a:lnTo>
                      <a:pt x="208" y="16"/>
                    </a:lnTo>
                    <a:lnTo>
                      <a:pt x="232" y="6"/>
                    </a:lnTo>
                    <a:lnTo>
                      <a:pt x="232" y="5"/>
                    </a:lnTo>
                    <a:lnTo>
                      <a:pt x="192" y="5"/>
                    </a:lnTo>
                    <a:lnTo>
                      <a:pt x="172" y="4"/>
                    </a:lnTo>
                    <a:lnTo>
                      <a:pt x="152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18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231" y="148"/>
                  </a:cxn>
                  <a:cxn ang="0">
                    <a:pos x="190" y="148"/>
                  </a:cxn>
                  <a:cxn ang="0">
                    <a:pos x="210" y="148"/>
                  </a:cxn>
                  <a:cxn ang="0">
                    <a:pos x="230" y="149"/>
                  </a:cxn>
                  <a:cxn ang="0">
                    <a:pos x="231" y="148"/>
                  </a:cxn>
                </a:cxnLst>
                <a:rect l="0" t="0" r="r" b="b"/>
                <a:pathLst>
                  <a:path w="727" h="154">
                    <a:moveTo>
                      <a:pt x="231" y="148"/>
                    </a:moveTo>
                    <a:lnTo>
                      <a:pt x="190" y="148"/>
                    </a:lnTo>
                    <a:lnTo>
                      <a:pt x="210" y="148"/>
                    </a:lnTo>
                    <a:lnTo>
                      <a:pt x="230" y="149"/>
                    </a:lnTo>
                    <a:lnTo>
                      <a:pt x="231" y="1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Freeform 19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232" y="3"/>
                  </a:cxn>
                  <a:cxn ang="0">
                    <a:pos x="212" y="4"/>
                  </a:cxn>
                  <a:cxn ang="0">
                    <a:pos x="192" y="5"/>
                  </a:cxn>
                  <a:cxn ang="0">
                    <a:pos x="232" y="5"/>
                  </a:cxn>
                  <a:cxn ang="0">
                    <a:pos x="232" y="3"/>
                  </a:cxn>
                </a:cxnLst>
                <a:rect l="0" t="0" r="r" b="b"/>
                <a:pathLst>
                  <a:path w="727" h="154">
                    <a:moveTo>
                      <a:pt x="232" y="3"/>
                    </a:moveTo>
                    <a:lnTo>
                      <a:pt x="212" y="4"/>
                    </a:lnTo>
                    <a:lnTo>
                      <a:pt x="192" y="5"/>
                    </a:lnTo>
                    <a:lnTo>
                      <a:pt x="232" y="5"/>
                    </a:lnTo>
                    <a:lnTo>
                      <a:pt x="232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Freeform 20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248" y="3"/>
                  </a:cxn>
                  <a:cxn ang="0">
                    <a:pos x="248" y="6"/>
                  </a:cxn>
                  <a:cxn ang="0">
                    <a:pos x="271" y="16"/>
                  </a:cxn>
                  <a:cxn ang="0">
                    <a:pos x="271" y="17"/>
                  </a:cxn>
                  <a:cxn ang="0">
                    <a:pos x="272" y="26"/>
                  </a:cxn>
                  <a:cxn ang="0">
                    <a:pos x="271" y="33"/>
                  </a:cxn>
                  <a:cxn ang="0">
                    <a:pos x="270" y="48"/>
                  </a:cxn>
                  <a:cxn ang="0">
                    <a:pos x="268" y="68"/>
                  </a:cxn>
                  <a:cxn ang="0">
                    <a:pos x="264" y="92"/>
                  </a:cxn>
                  <a:cxn ang="0">
                    <a:pos x="260" y="120"/>
                  </a:cxn>
                  <a:cxn ang="0">
                    <a:pos x="258" y="136"/>
                  </a:cxn>
                  <a:cxn ang="0">
                    <a:pos x="257" y="138"/>
                  </a:cxn>
                  <a:cxn ang="0">
                    <a:pos x="253" y="140"/>
                  </a:cxn>
                  <a:cxn ang="0">
                    <a:pos x="238" y="146"/>
                  </a:cxn>
                  <a:cxn ang="0">
                    <a:pos x="238" y="149"/>
                  </a:cxn>
                  <a:cxn ang="0">
                    <a:pos x="257" y="148"/>
                  </a:cxn>
                  <a:cxn ang="0">
                    <a:pos x="300" y="148"/>
                  </a:cxn>
                  <a:cxn ang="0">
                    <a:pos x="300" y="146"/>
                  </a:cxn>
                  <a:cxn ang="0">
                    <a:pos x="284" y="140"/>
                  </a:cxn>
                  <a:cxn ang="0">
                    <a:pos x="280" y="138"/>
                  </a:cxn>
                  <a:cxn ang="0">
                    <a:pos x="278" y="137"/>
                  </a:cxn>
                  <a:cxn ang="0">
                    <a:pos x="278" y="129"/>
                  </a:cxn>
                  <a:cxn ang="0">
                    <a:pos x="279" y="118"/>
                  </a:cxn>
                  <a:cxn ang="0">
                    <a:pos x="281" y="98"/>
                  </a:cxn>
                  <a:cxn ang="0">
                    <a:pos x="283" y="75"/>
                  </a:cxn>
                  <a:cxn ang="0">
                    <a:pos x="286" y="52"/>
                  </a:cxn>
                  <a:cxn ang="0">
                    <a:pos x="288" y="43"/>
                  </a:cxn>
                  <a:cxn ang="0">
                    <a:pos x="327" y="43"/>
                  </a:cxn>
                  <a:cxn ang="0">
                    <a:pos x="322" y="34"/>
                  </a:cxn>
                  <a:cxn ang="0">
                    <a:pos x="312" y="12"/>
                  </a:cxn>
                  <a:cxn ang="0">
                    <a:pos x="303" y="5"/>
                  </a:cxn>
                  <a:cxn ang="0">
                    <a:pos x="276" y="5"/>
                  </a:cxn>
                  <a:cxn ang="0">
                    <a:pos x="248" y="3"/>
                  </a:cxn>
                </a:cxnLst>
                <a:rect l="0" t="0" r="r" b="b"/>
                <a:pathLst>
                  <a:path w="727" h="154">
                    <a:moveTo>
                      <a:pt x="248" y="3"/>
                    </a:moveTo>
                    <a:lnTo>
                      <a:pt x="248" y="6"/>
                    </a:lnTo>
                    <a:lnTo>
                      <a:pt x="271" y="16"/>
                    </a:lnTo>
                    <a:lnTo>
                      <a:pt x="271" y="17"/>
                    </a:lnTo>
                    <a:lnTo>
                      <a:pt x="272" y="26"/>
                    </a:lnTo>
                    <a:lnTo>
                      <a:pt x="271" y="33"/>
                    </a:lnTo>
                    <a:lnTo>
                      <a:pt x="270" y="48"/>
                    </a:lnTo>
                    <a:lnTo>
                      <a:pt x="268" y="68"/>
                    </a:lnTo>
                    <a:lnTo>
                      <a:pt x="264" y="92"/>
                    </a:lnTo>
                    <a:lnTo>
                      <a:pt x="260" y="120"/>
                    </a:lnTo>
                    <a:lnTo>
                      <a:pt x="258" y="136"/>
                    </a:lnTo>
                    <a:lnTo>
                      <a:pt x="257" y="138"/>
                    </a:lnTo>
                    <a:lnTo>
                      <a:pt x="253" y="140"/>
                    </a:lnTo>
                    <a:lnTo>
                      <a:pt x="238" y="146"/>
                    </a:lnTo>
                    <a:lnTo>
                      <a:pt x="238" y="149"/>
                    </a:lnTo>
                    <a:lnTo>
                      <a:pt x="257" y="148"/>
                    </a:lnTo>
                    <a:lnTo>
                      <a:pt x="300" y="148"/>
                    </a:lnTo>
                    <a:lnTo>
                      <a:pt x="300" y="146"/>
                    </a:lnTo>
                    <a:lnTo>
                      <a:pt x="284" y="140"/>
                    </a:lnTo>
                    <a:lnTo>
                      <a:pt x="280" y="138"/>
                    </a:lnTo>
                    <a:lnTo>
                      <a:pt x="278" y="137"/>
                    </a:lnTo>
                    <a:lnTo>
                      <a:pt x="278" y="129"/>
                    </a:lnTo>
                    <a:lnTo>
                      <a:pt x="279" y="118"/>
                    </a:lnTo>
                    <a:lnTo>
                      <a:pt x="281" y="98"/>
                    </a:lnTo>
                    <a:lnTo>
                      <a:pt x="283" y="75"/>
                    </a:lnTo>
                    <a:lnTo>
                      <a:pt x="286" y="52"/>
                    </a:lnTo>
                    <a:lnTo>
                      <a:pt x="288" y="43"/>
                    </a:lnTo>
                    <a:lnTo>
                      <a:pt x="327" y="43"/>
                    </a:lnTo>
                    <a:lnTo>
                      <a:pt x="322" y="34"/>
                    </a:lnTo>
                    <a:lnTo>
                      <a:pt x="312" y="12"/>
                    </a:lnTo>
                    <a:lnTo>
                      <a:pt x="303" y="5"/>
                    </a:lnTo>
                    <a:lnTo>
                      <a:pt x="276" y="5"/>
                    </a:lnTo>
                    <a:lnTo>
                      <a:pt x="248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Freeform 21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300" y="148"/>
                  </a:cxn>
                  <a:cxn ang="0">
                    <a:pos x="279" y="148"/>
                  </a:cxn>
                  <a:cxn ang="0">
                    <a:pos x="300" y="149"/>
                  </a:cxn>
                  <a:cxn ang="0">
                    <a:pos x="300" y="148"/>
                  </a:cxn>
                </a:cxnLst>
                <a:rect l="0" t="0" r="r" b="b"/>
                <a:pathLst>
                  <a:path w="727" h="154">
                    <a:moveTo>
                      <a:pt x="300" y="148"/>
                    </a:moveTo>
                    <a:lnTo>
                      <a:pt x="279" y="148"/>
                    </a:lnTo>
                    <a:lnTo>
                      <a:pt x="300" y="149"/>
                    </a:lnTo>
                    <a:lnTo>
                      <a:pt x="300" y="1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Freeform 22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327" y="43"/>
                  </a:cxn>
                  <a:cxn ang="0">
                    <a:pos x="288" y="43"/>
                  </a:cxn>
                  <a:cxn ang="0">
                    <a:pos x="296" y="62"/>
                  </a:cxn>
                  <a:cxn ang="0">
                    <a:pos x="304" y="80"/>
                  </a:cxn>
                  <a:cxn ang="0">
                    <a:pos x="312" y="98"/>
                  </a:cxn>
                  <a:cxn ang="0">
                    <a:pos x="320" y="116"/>
                  </a:cxn>
                  <a:cxn ang="0">
                    <a:pos x="328" y="135"/>
                  </a:cxn>
                  <a:cxn ang="0">
                    <a:pos x="344" y="149"/>
                  </a:cxn>
                  <a:cxn ang="0">
                    <a:pos x="351" y="131"/>
                  </a:cxn>
                  <a:cxn ang="0">
                    <a:pos x="359" y="112"/>
                  </a:cxn>
                  <a:cxn ang="0">
                    <a:pos x="367" y="94"/>
                  </a:cxn>
                  <a:cxn ang="0">
                    <a:pos x="375" y="77"/>
                  </a:cxn>
                  <a:cxn ang="0">
                    <a:pos x="357" y="77"/>
                  </a:cxn>
                  <a:cxn ang="0">
                    <a:pos x="345" y="69"/>
                  </a:cxn>
                  <a:cxn ang="0">
                    <a:pos x="333" y="54"/>
                  </a:cxn>
                  <a:cxn ang="0">
                    <a:pos x="327" y="43"/>
                  </a:cxn>
                </a:cxnLst>
                <a:rect l="0" t="0" r="r" b="b"/>
                <a:pathLst>
                  <a:path w="727" h="154">
                    <a:moveTo>
                      <a:pt x="327" y="43"/>
                    </a:moveTo>
                    <a:lnTo>
                      <a:pt x="288" y="43"/>
                    </a:lnTo>
                    <a:lnTo>
                      <a:pt x="296" y="62"/>
                    </a:lnTo>
                    <a:lnTo>
                      <a:pt x="304" y="80"/>
                    </a:lnTo>
                    <a:lnTo>
                      <a:pt x="312" y="98"/>
                    </a:lnTo>
                    <a:lnTo>
                      <a:pt x="320" y="116"/>
                    </a:lnTo>
                    <a:lnTo>
                      <a:pt x="328" y="135"/>
                    </a:lnTo>
                    <a:lnTo>
                      <a:pt x="344" y="149"/>
                    </a:lnTo>
                    <a:lnTo>
                      <a:pt x="351" y="131"/>
                    </a:lnTo>
                    <a:lnTo>
                      <a:pt x="359" y="112"/>
                    </a:lnTo>
                    <a:lnTo>
                      <a:pt x="367" y="94"/>
                    </a:lnTo>
                    <a:lnTo>
                      <a:pt x="375" y="77"/>
                    </a:lnTo>
                    <a:lnTo>
                      <a:pt x="357" y="77"/>
                    </a:lnTo>
                    <a:lnTo>
                      <a:pt x="345" y="69"/>
                    </a:lnTo>
                    <a:lnTo>
                      <a:pt x="333" y="54"/>
                    </a:lnTo>
                    <a:lnTo>
                      <a:pt x="327" y="4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" name="Freeform 23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427" y="39"/>
                  </a:cxn>
                  <a:cxn ang="0">
                    <a:pos x="392" y="39"/>
                  </a:cxn>
                  <a:cxn ang="0">
                    <a:pos x="395" y="62"/>
                  </a:cxn>
                  <a:cxn ang="0">
                    <a:pos x="397" y="83"/>
                  </a:cxn>
                  <a:cxn ang="0">
                    <a:pos x="400" y="106"/>
                  </a:cxn>
                  <a:cxn ang="0">
                    <a:pos x="401" y="125"/>
                  </a:cxn>
                  <a:cxn ang="0">
                    <a:pos x="402" y="136"/>
                  </a:cxn>
                  <a:cxn ang="0">
                    <a:pos x="400" y="138"/>
                  </a:cxn>
                  <a:cxn ang="0">
                    <a:pos x="397" y="139"/>
                  </a:cxn>
                  <a:cxn ang="0">
                    <a:pos x="379" y="146"/>
                  </a:cxn>
                  <a:cxn ang="0">
                    <a:pos x="379" y="149"/>
                  </a:cxn>
                  <a:cxn ang="0">
                    <a:pos x="404" y="148"/>
                  </a:cxn>
                  <a:cxn ang="0">
                    <a:pos x="459" y="148"/>
                  </a:cxn>
                  <a:cxn ang="0">
                    <a:pos x="461" y="146"/>
                  </a:cxn>
                  <a:cxn ang="0">
                    <a:pos x="444" y="139"/>
                  </a:cxn>
                  <a:cxn ang="0">
                    <a:pos x="440" y="137"/>
                  </a:cxn>
                  <a:cxn ang="0">
                    <a:pos x="440" y="136"/>
                  </a:cxn>
                  <a:cxn ang="0">
                    <a:pos x="439" y="136"/>
                  </a:cxn>
                  <a:cxn ang="0">
                    <a:pos x="438" y="129"/>
                  </a:cxn>
                  <a:cxn ang="0">
                    <a:pos x="435" y="106"/>
                  </a:cxn>
                  <a:cxn ang="0">
                    <a:pos x="431" y="82"/>
                  </a:cxn>
                  <a:cxn ang="0">
                    <a:pos x="429" y="60"/>
                  </a:cxn>
                  <a:cxn ang="0">
                    <a:pos x="427" y="41"/>
                  </a:cxn>
                  <a:cxn ang="0">
                    <a:pos x="427" y="39"/>
                  </a:cxn>
                </a:cxnLst>
                <a:rect l="0" t="0" r="r" b="b"/>
                <a:pathLst>
                  <a:path w="727" h="154">
                    <a:moveTo>
                      <a:pt x="427" y="39"/>
                    </a:moveTo>
                    <a:lnTo>
                      <a:pt x="392" y="39"/>
                    </a:lnTo>
                    <a:lnTo>
                      <a:pt x="395" y="62"/>
                    </a:lnTo>
                    <a:lnTo>
                      <a:pt x="397" y="83"/>
                    </a:lnTo>
                    <a:lnTo>
                      <a:pt x="400" y="106"/>
                    </a:lnTo>
                    <a:lnTo>
                      <a:pt x="401" y="125"/>
                    </a:lnTo>
                    <a:lnTo>
                      <a:pt x="402" y="136"/>
                    </a:lnTo>
                    <a:lnTo>
                      <a:pt x="400" y="138"/>
                    </a:lnTo>
                    <a:lnTo>
                      <a:pt x="397" y="139"/>
                    </a:lnTo>
                    <a:lnTo>
                      <a:pt x="379" y="146"/>
                    </a:lnTo>
                    <a:lnTo>
                      <a:pt x="379" y="149"/>
                    </a:lnTo>
                    <a:lnTo>
                      <a:pt x="404" y="148"/>
                    </a:lnTo>
                    <a:lnTo>
                      <a:pt x="459" y="148"/>
                    </a:lnTo>
                    <a:lnTo>
                      <a:pt x="461" y="146"/>
                    </a:lnTo>
                    <a:lnTo>
                      <a:pt x="444" y="139"/>
                    </a:lnTo>
                    <a:lnTo>
                      <a:pt x="440" y="137"/>
                    </a:lnTo>
                    <a:lnTo>
                      <a:pt x="440" y="136"/>
                    </a:lnTo>
                    <a:lnTo>
                      <a:pt x="439" y="136"/>
                    </a:lnTo>
                    <a:lnTo>
                      <a:pt x="438" y="129"/>
                    </a:lnTo>
                    <a:lnTo>
                      <a:pt x="435" y="106"/>
                    </a:lnTo>
                    <a:lnTo>
                      <a:pt x="431" y="82"/>
                    </a:lnTo>
                    <a:lnTo>
                      <a:pt x="429" y="60"/>
                    </a:lnTo>
                    <a:lnTo>
                      <a:pt x="427" y="41"/>
                    </a:lnTo>
                    <a:lnTo>
                      <a:pt x="427" y="3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Freeform 24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459" y="148"/>
                  </a:cxn>
                  <a:cxn ang="0">
                    <a:pos x="417" y="148"/>
                  </a:cxn>
                  <a:cxn ang="0">
                    <a:pos x="437" y="148"/>
                  </a:cxn>
                  <a:cxn ang="0">
                    <a:pos x="457" y="149"/>
                  </a:cxn>
                  <a:cxn ang="0">
                    <a:pos x="459" y="148"/>
                  </a:cxn>
                </a:cxnLst>
                <a:rect l="0" t="0" r="r" b="b"/>
                <a:pathLst>
                  <a:path w="727" h="154">
                    <a:moveTo>
                      <a:pt x="459" y="148"/>
                    </a:moveTo>
                    <a:lnTo>
                      <a:pt x="417" y="148"/>
                    </a:lnTo>
                    <a:lnTo>
                      <a:pt x="437" y="148"/>
                    </a:lnTo>
                    <a:lnTo>
                      <a:pt x="457" y="149"/>
                    </a:lnTo>
                    <a:lnTo>
                      <a:pt x="459" y="1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Freeform 25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389" y="3"/>
                  </a:cxn>
                  <a:cxn ang="0">
                    <a:pos x="381" y="23"/>
                  </a:cxn>
                  <a:cxn ang="0">
                    <a:pos x="373" y="41"/>
                  </a:cxn>
                  <a:cxn ang="0">
                    <a:pos x="365" y="59"/>
                  </a:cxn>
                  <a:cxn ang="0">
                    <a:pos x="357" y="77"/>
                  </a:cxn>
                  <a:cxn ang="0">
                    <a:pos x="375" y="77"/>
                  </a:cxn>
                  <a:cxn ang="0">
                    <a:pos x="392" y="39"/>
                  </a:cxn>
                  <a:cxn ang="0">
                    <a:pos x="392" y="39"/>
                  </a:cxn>
                  <a:cxn ang="0">
                    <a:pos x="427" y="39"/>
                  </a:cxn>
                  <a:cxn ang="0">
                    <a:pos x="426" y="26"/>
                  </a:cxn>
                  <a:cxn ang="0">
                    <a:pos x="426" y="17"/>
                  </a:cxn>
                  <a:cxn ang="0">
                    <a:pos x="426" y="15"/>
                  </a:cxn>
                  <a:cxn ang="0">
                    <a:pos x="429" y="14"/>
                  </a:cxn>
                  <a:cxn ang="0">
                    <a:pos x="448" y="6"/>
                  </a:cxn>
                  <a:cxn ang="0">
                    <a:pos x="448" y="5"/>
                  </a:cxn>
                  <a:cxn ang="0">
                    <a:pos x="406" y="5"/>
                  </a:cxn>
                  <a:cxn ang="0">
                    <a:pos x="396" y="4"/>
                  </a:cxn>
                  <a:cxn ang="0">
                    <a:pos x="389" y="3"/>
                  </a:cxn>
                </a:cxnLst>
                <a:rect l="0" t="0" r="r" b="b"/>
                <a:pathLst>
                  <a:path w="727" h="154">
                    <a:moveTo>
                      <a:pt x="389" y="3"/>
                    </a:moveTo>
                    <a:lnTo>
                      <a:pt x="381" y="23"/>
                    </a:lnTo>
                    <a:lnTo>
                      <a:pt x="373" y="41"/>
                    </a:lnTo>
                    <a:lnTo>
                      <a:pt x="365" y="59"/>
                    </a:lnTo>
                    <a:lnTo>
                      <a:pt x="357" y="77"/>
                    </a:lnTo>
                    <a:lnTo>
                      <a:pt x="375" y="77"/>
                    </a:lnTo>
                    <a:lnTo>
                      <a:pt x="392" y="39"/>
                    </a:lnTo>
                    <a:lnTo>
                      <a:pt x="427" y="39"/>
                    </a:lnTo>
                    <a:lnTo>
                      <a:pt x="426" y="26"/>
                    </a:lnTo>
                    <a:lnTo>
                      <a:pt x="426" y="17"/>
                    </a:lnTo>
                    <a:lnTo>
                      <a:pt x="426" y="15"/>
                    </a:lnTo>
                    <a:lnTo>
                      <a:pt x="429" y="14"/>
                    </a:lnTo>
                    <a:lnTo>
                      <a:pt x="448" y="6"/>
                    </a:lnTo>
                    <a:lnTo>
                      <a:pt x="448" y="5"/>
                    </a:lnTo>
                    <a:lnTo>
                      <a:pt x="406" y="5"/>
                    </a:lnTo>
                    <a:lnTo>
                      <a:pt x="396" y="4"/>
                    </a:lnTo>
                    <a:lnTo>
                      <a:pt x="389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Freeform 26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302" y="4"/>
                  </a:cxn>
                  <a:cxn ang="0">
                    <a:pos x="291" y="5"/>
                  </a:cxn>
                  <a:cxn ang="0">
                    <a:pos x="303" y="5"/>
                  </a:cxn>
                  <a:cxn ang="0">
                    <a:pos x="302" y="4"/>
                  </a:cxn>
                </a:cxnLst>
                <a:rect l="0" t="0" r="r" b="b"/>
                <a:pathLst>
                  <a:path w="727" h="154">
                    <a:moveTo>
                      <a:pt x="302" y="4"/>
                    </a:moveTo>
                    <a:lnTo>
                      <a:pt x="291" y="5"/>
                    </a:lnTo>
                    <a:lnTo>
                      <a:pt x="303" y="5"/>
                    </a:lnTo>
                    <a:lnTo>
                      <a:pt x="302" y="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Freeform 27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448" y="3"/>
                  </a:cxn>
                  <a:cxn ang="0">
                    <a:pos x="423" y="5"/>
                  </a:cxn>
                  <a:cxn ang="0">
                    <a:pos x="448" y="5"/>
                  </a:cxn>
                  <a:cxn ang="0">
                    <a:pos x="448" y="3"/>
                  </a:cxn>
                </a:cxnLst>
                <a:rect l="0" t="0" r="r" b="b"/>
                <a:pathLst>
                  <a:path w="727" h="154">
                    <a:moveTo>
                      <a:pt x="448" y="3"/>
                    </a:moveTo>
                    <a:lnTo>
                      <a:pt x="423" y="5"/>
                    </a:lnTo>
                    <a:lnTo>
                      <a:pt x="448" y="5"/>
                    </a:lnTo>
                    <a:lnTo>
                      <a:pt x="448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Freeform 28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484" y="106"/>
                  </a:cxn>
                  <a:cxn ang="0">
                    <a:pos x="480" y="106"/>
                  </a:cxn>
                  <a:cxn ang="0">
                    <a:pos x="479" y="146"/>
                  </a:cxn>
                  <a:cxn ang="0">
                    <a:pos x="492" y="150"/>
                  </a:cxn>
                  <a:cxn ang="0">
                    <a:pos x="514" y="153"/>
                  </a:cxn>
                  <a:cxn ang="0">
                    <a:pos x="538" y="151"/>
                  </a:cxn>
                  <a:cxn ang="0">
                    <a:pos x="560" y="145"/>
                  </a:cxn>
                  <a:cxn ang="0">
                    <a:pos x="567" y="141"/>
                  </a:cxn>
                  <a:cxn ang="0">
                    <a:pos x="511" y="141"/>
                  </a:cxn>
                  <a:cxn ang="0">
                    <a:pos x="496" y="137"/>
                  </a:cxn>
                  <a:cxn ang="0">
                    <a:pos x="494" y="132"/>
                  </a:cxn>
                  <a:cxn ang="0">
                    <a:pos x="484" y="106"/>
                  </a:cxn>
                </a:cxnLst>
                <a:rect l="0" t="0" r="r" b="b"/>
                <a:pathLst>
                  <a:path w="727" h="154">
                    <a:moveTo>
                      <a:pt x="484" y="106"/>
                    </a:moveTo>
                    <a:lnTo>
                      <a:pt x="480" y="106"/>
                    </a:lnTo>
                    <a:lnTo>
                      <a:pt x="479" y="146"/>
                    </a:lnTo>
                    <a:lnTo>
                      <a:pt x="492" y="150"/>
                    </a:lnTo>
                    <a:lnTo>
                      <a:pt x="514" y="153"/>
                    </a:lnTo>
                    <a:lnTo>
                      <a:pt x="538" y="151"/>
                    </a:lnTo>
                    <a:lnTo>
                      <a:pt x="560" y="145"/>
                    </a:lnTo>
                    <a:lnTo>
                      <a:pt x="567" y="141"/>
                    </a:lnTo>
                    <a:lnTo>
                      <a:pt x="511" y="141"/>
                    </a:lnTo>
                    <a:lnTo>
                      <a:pt x="496" y="137"/>
                    </a:lnTo>
                    <a:lnTo>
                      <a:pt x="494" y="132"/>
                    </a:lnTo>
                    <a:lnTo>
                      <a:pt x="484" y="10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29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553" y="0"/>
                  </a:cxn>
                  <a:cxn ang="0">
                    <a:pos x="543" y="0"/>
                  </a:cxn>
                  <a:cxn ang="0">
                    <a:pos x="517" y="2"/>
                  </a:cxn>
                  <a:cxn ang="0">
                    <a:pos x="497" y="10"/>
                  </a:cxn>
                  <a:cxn ang="0">
                    <a:pos x="483" y="25"/>
                  </a:cxn>
                  <a:cxn ang="0">
                    <a:pos x="485" y="50"/>
                  </a:cxn>
                  <a:cxn ang="0">
                    <a:pos x="495" y="68"/>
                  </a:cxn>
                  <a:cxn ang="0">
                    <a:pos x="510" y="80"/>
                  </a:cxn>
                  <a:cxn ang="0">
                    <a:pos x="525" y="90"/>
                  </a:cxn>
                  <a:cxn ang="0">
                    <a:pos x="539" y="99"/>
                  </a:cxn>
                  <a:cxn ang="0">
                    <a:pos x="547" y="109"/>
                  </a:cxn>
                  <a:cxn ang="0">
                    <a:pos x="541" y="132"/>
                  </a:cxn>
                  <a:cxn ang="0">
                    <a:pos x="524" y="140"/>
                  </a:cxn>
                  <a:cxn ang="0">
                    <a:pos x="511" y="141"/>
                  </a:cxn>
                  <a:cxn ang="0">
                    <a:pos x="567" y="141"/>
                  </a:cxn>
                  <a:cxn ang="0">
                    <a:pos x="578" y="134"/>
                  </a:cxn>
                  <a:cxn ang="0">
                    <a:pos x="587" y="116"/>
                  </a:cxn>
                  <a:cxn ang="0">
                    <a:pos x="582" y="93"/>
                  </a:cxn>
                  <a:cxn ang="0">
                    <a:pos x="570" y="78"/>
                  </a:cxn>
                  <a:cxn ang="0">
                    <a:pos x="554" y="68"/>
                  </a:cxn>
                  <a:cxn ang="0">
                    <a:pos x="538" y="59"/>
                  </a:cxn>
                  <a:cxn ang="0">
                    <a:pos x="524" y="50"/>
                  </a:cxn>
                  <a:cxn ang="0">
                    <a:pos x="517" y="38"/>
                  </a:cxn>
                  <a:cxn ang="0">
                    <a:pos x="517" y="19"/>
                  </a:cxn>
                  <a:cxn ang="0">
                    <a:pos x="530" y="12"/>
                  </a:cxn>
                  <a:cxn ang="0">
                    <a:pos x="581" y="12"/>
                  </a:cxn>
                  <a:cxn ang="0">
                    <a:pos x="581" y="5"/>
                  </a:cxn>
                  <a:cxn ang="0">
                    <a:pos x="567" y="2"/>
                  </a:cxn>
                  <a:cxn ang="0">
                    <a:pos x="553" y="0"/>
                  </a:cxn>
                </a:cxnLst>
                <a:rect l="0" t="0" r="r" b="b"/>
                <a:pathLst>
                  <a:path w="727" h="154">
                    <a:moveTo>
                      <a:pt x="553" y="0"/>
                    </a:moveTo>
                    <a:lnTo>
                      <a:pt x="543" y="0"/>
                    </a:lnTo>
                    <a:lnTo>
                      <a:pt x="517" y="2"/>
                    </a:lnTo>
                    <a:lnTo>
                      <a:pt x="497" y="10"/>
                    </a:lnTo>
                    <a:lnTo>
                      <a:pt x="483" y="25"/>
                    </a:lnTo>
                    <a:lnTo>
                      <a:pt x="485" y="50"/>
                    </a:lnTo>
                    <a:lnTo>
                      <a:pt x="495" y="68"/>
                    </a:lnTo>
                    <a:lnTo>
                      <a:pt x="510" y="80"/>
                    </a:lnTo>
                    <a:lnTo>
                      <a:pt x="525" y="90"/>
                    </a:lnTo>
                    <a:lnTo>
                      <a:pt x="539" y="99"/>
                    </a:lnTo>
                    <a:lnTo>
                      <a:pt x="547" y="109"/>
                    </a:lnTo>
                    <a:lnTo>
                      <a:pt x="541" y="132"/>
                    </a:lnTo>
                    <a:lnTo>
                      <a:pt x="524" y="140"/>
                    </a:lnTo>
                    <a:lnTo>
                      <a:pt x="511" y="141"/>
                    </a:lnTo>
                    <a:lnTo>
                      <a:pt x="567" y="141"/>
                    </a:lnTo>
                    <a:lnTo>
                      <a:pt x="578" y="134"/>
                    </a:lnTo>
                    <a:lnTo>
                      <a:pt x="587" y="116"/>
                    </a:lnTo>
                    <a:lnTo>
                      <a:pt x="582" y="93"/>
                    </a:lnTo>
                    <a:lnTo>
                      <a:pt x="570" y="78"/>
                    </a:lnTo>
                    <a:lnTo>
                      <a:pt x="554" y="68"/>
                    </a:lnTo>
                    <a:lnTo>
                      <a:pt x="538" y="59"/>
                    </a:lnTo>
                    <a:lnTo>
                      <a:pt x="524" y="50"/>
                    </a:lnTo>
                    <a:lnTo>
                      <a:pt x="517" y="38"/>
                    </a:lnTo>
                    <a:lnTo>
                      <a:pt x="517" y="19"/>
                    </a:lnTo>
                    <a:lnTo>
                      <a:pt x="530" y="12"/>
                    </a:lnTo>
                    <a:lnTo>
                      <a:pt x="581" y="12"/>
                    </a:lnTo>
                    <a:lnTo>
                      <a:pt x="581" y="5"/>
                    </a:lnTo>
                    <a:lnTo>
                      <a:pt x="567" y="2"/>
                    </a:lnTo>
                    <a:lnTo>
                      <a:pt x="55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30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581" y="12"/>
                  </a:cxn>
                  <a:cxn ang="0">
                    <a:pos x="555" y="12"/>
                  </a:cxn>
                  <a:cxn ang="0">
                    <a:pos x="565" y="15"/>
                  </a:cxn>
                  <a:cxn ang="0">
                    <a:pos x="576" y="44"/>
                  </a:cxn>
                  <a:cxn ang="0">
                    <a:pos x="580" y="44"/>
                  </a:cxn>
                  <a:cxn ang="0">
                    <a:pos x="581" y="12"/>
                  </a:cxn>
                </a:cxnLst>
                <a:rect l="0" t="0" r="r" b="b"/>
                <a:pathLst>
                  <a:path w="727" h="154">
                    <a:moveTo>
                      <a:pt x="581" y="12"/>
                    </a:moveTo>
                    <a:lnTo>
                      <a:pt x="555" y="12"/>
                    </a:lnTo>
                    <a:lnTo>
                      <a:pt x="565" y="15"/>
                    </a:lnTo>
                    <a:lnTo>
                      <a:pt x="576" y="44"/>
                    </a:lnTo>
                    <a:lnTo>
                      <a:pt x="580" y="44"/>
                    </a:lnTo>
                    <a:lnTo>
                      <a:pt x="581" y="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Freeform 31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624" y="106"/>
                  </a:cxn>
                  <a:cxn ang="0">
                    <a:pos x="620" y="106"/>
                  </a:cxn>
                  <a:cxn ang="0">
                    <a:pos x="618" y="146"/>
                  </a:cxn>
                  <a:cxn ang="0">
                    <a:pos x="631" y="150"/>
                  </a:cxn>
                  <a:cxn ang="0">
                    <a:pos x="653" y="153"/>
                  </a:cxn>
                  <a:cxn ang="0">
                    <a:pos x="677" y="151"/>
                  </a:cxn>
                  <a:cxn ang="0">
                    <a:pos x="700" y="145"/>
                  </a:cxn>
                  <a:cxn ang="0">
                    <a:pos x="706" y="141"/>
                  </a:cxn>
                  <a:cxn ang="0">
                    <a:pos x="650" y="141"/>
                  </a:cxn>
                  <a:cxn ang="0">
                    <a:pos x="635" y="137"/>
                  </a:cxn>
                  <a:cxn ang="0">
                    <a:pos x="633" y="132"/>
                  </a:cxn>
                  <a:cxn ang="0">
                    <a:pos x="624" y="106"/>
                  </a:cxn>
                </a:cxnLst>
                <a:rect l="0" t="0" r="r" b="b"/>
                <a:pathLst>
                  <a:path w="727" h="154">
                    <a:moveTo>
                      <a:pt x="624" y="106"/>
                    </a:moveTo>
                    <a:lnTo>
                      <a:pt x="620" y="106"/>
                    </a:lnTo>
                    <a:lnTo>
                      <a:pt x="618" y="146"/>
                    </a:lnTo>
                    <a:lnTo>
                      <a:pt x="631" y="150"/>
                    </a:lnTo>
                    <a:lnTo>
                      <a:pt x="653" y="153"/>
                    </a:lnTo>
                    <a:lnTo>
                      <a:pt x="677" y="151"/>
                    </a:lnTo>
                    <a:lnTo>
                      <a:pt x="700" y="145"/>
                    </a:lnTo>
                    <a:lnTo>
                      <a:pt x="706" y="141"/>
                    </a:lnTo>
                    <a:lnTo>
                      <a:pt x="650" y="141"/>
                    </a:lnTo>
                    <a:lnTo>
                      <a:pt x="635" y="137"/>
                    </a:lnTo>
                    <a:lnTo>
                      <a:pt x="633" y="132"/>
                    </a:lnTo>
                    <a:lnTo>
                      <a:pt x="624" y="10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Freeform 32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692" y="0"/>
                  </a:cxn>
                  <a:cxn ang="0">
                    <a:pos x="682" y="0"/>
                  </a:cxn>
                  <a:cxn ang="0">
                    <a:pos x="656" y="2"/>
                  </a:cxn>
                  <a:cxn ang="0">
                    <a:pos x="636" y="10"/>
                  </a:cxn>
                  <a:cxn ang="0">
                    <a:pos x="622" y="25"/>
                  </a:cxn>
                  <a:cxn ang="0">
                    <a:pos x="625" y="50"/>
                  </a:cxn>
                  <a:cxn ang="0">
                    <a:pos x="635" y="68"/>
                  </a:cxn>
                  <a:cxn ang="0">
                    <a:pos x="649" y="80"/>
                  </a:cxn>
                  <a:cxn ang="0">
                    <a:pos x="664" y="90"/>
                  </a:cxn>
                  <a:cxn ang="0">
                    <a:pos x="678" y="99"/>
                  </a:cxn>
                  <a:cxn ang="0">
                    <a:pos x="687" y="109"/>
                  </a:cxn>
                  <a:cxn ang="0">
                    <a:pos x="681" y="132"/>
                  </a:cxn>
                  <a:cxn ang="0">
                    <a:pos x="663" y="140"/>
                  </a:cxn>
                  <a:cxn ang="0">
                    <a:pos x="650" y="141"/>
                  </a:cxn>
                  <a:cxn ang="0">
                    <a:pos x="706" y="141"/>
                  </a:cxn>
                  <a:cxn ang="0">
                    <a:pos x="717" y="134"/>
                  </a:cxn>
                  <a:cxn ang="0">
                    <a:pos x="726" y="116"/>
                  </a:cxn>
                  <a:cxn ang="0">
                    <a:pos x="722" y="93"/>
                  </a:cxn>
                  <a:cxn ang="0">
                    <a:pos x="709" y="78"/>
                  </a:cxn>
                  <a:cxn ang="0">
                    <a:pos x="693" y="68"/>
                  </a:cxn>
                  <a:cxn ang="0">
                    <a:pos x="677" y="59"/>
                  </a:cxn>
                  <a:cxn ang="0">
                    <a:pos x="663" y="50"/>
                  </a:cxn>
                  <a:cxn ang="0">
                    <a:pos x="656" y="38"/>
                  </a:cxn>
                  <a:cxn ang="0">
                    <a:pos x="656" y="19"/>
                  </a:cxn>
                  <a:cxn ang="0">
                    <a:pos x="669" y="12"/>
                  </a:cxn>
                  <a:cxn ang="0">
                    <a:pos x="720" y="12"/>
                  </a:cxn>
                  <a:cxn ang="0">
                    <a:pos x="720" y="5"/>
                  </a:cxn>
                  <a:cxn ang="0">
                    <a:pos x="706" y="2"/>
                  </a:cxn>
                  <a:cxn ang="0">
                    <a:pos x="692" y="0"/>
                  </a:cxn>
                </a:cxnLst>
                <a:rect l="0" t="0" r="r" b="b"/>
                <a:pathLst>
                  <a:path w="727" h="154">
                    <a:moveTo>
                      <a:pt x="692" y="0"/>
                    </a:moveTo>
                    <a:lnTo>
                      <a:pt x="682" y="0"/>
                    </a:lnTo>
                    <a:lnTo>
                      <a:pt x="656" y="2"/>
                    </a:lnTo>
                    <a:lnTo>
                      <a:pt x="636" y="10"/>
                    </a:lnTo>
                    <a:lnTo>
                      <a:pt x="622" y="25"/>
                    </a:lnTo>
                    <a:lnTo>
                      <a:pt x="625" y="50"/>
                    </a:lnTo>
                    <a:lnTo>
                      <a:pt x="635" y="68"/>
                    </a:lnTo>
                    <a:lnTo>
                      <a:pt x="649" y="80"/>
                    </a:lnTo>
                    <a:lnTo>
                      <a:pt x="664" y="90"/>
                    </a:lnTo>
                    <a:lnTo>
                      <a:pt x="678" y="99"/>
                    </a:lnTo>
                    <a:lnTo>
                      <a:pt x="687" y="109"/>
                    </a:lnTo>
                    <a:lnTo>
                      <a:pt x="681" y="132"/>
                    </a:lnTo>
                    <a:lnTo>
                      <a:pt x="663" y="140"/>
                    </a:lnTo>
                    <a:lnTo>
                      <a:pt x="650" y="141"/>
                    </a:lnTo>
                    <a:lnTo>
                      <a:pt x="706" y="141"/>
                    </a:lnTo>
                    <a:lnTo>
                      <a:pt x="717" y="134"/>
                    </a:lnTo>
                    <a:lnTo>
                      <a:pt x="726" y="116"/>
                    </a:lnTo>
                    <a:lnTo>
                      <a:pt x="722" y="93"/>
                    </a:lnTo>
                    <a:lnTo>
                      <a:pt x="709" y="78"/>
                    </a:lnTo>
                    <a:lnTo>
                      <a:pt x="693" y="68"/>
                    </a:lnTo>
                    <a:lnTo>
                      <a:pt x="677" y="59"/>
                    </a:lnTo>
                    <a:lnTo>
                      <a:pt x="663" y="50"/>
                    </a:lnTo>
                    <a:lnTo>
                      <a:pt x="656" y="38"/>
                    </a:lnTo>
                    <a:lnTo>
                      <a:pt x="656" y="19"/>
                    </a:lnTo>
                    <a:lnTo>
                      <a:pt x="669" y="12"/>
                    </a:lnTo>
                    <a:lnTo>
                      <a:pt x="720" y="12"/>
                    </a:lnTo>
                    <a:lnTo>
                      <a:pt x="720" y="5"/>
                    </a:lnTo>
                    <a:lnTo>
                      <a:pt x="706" y="2"/>
                    </a:lnTo>
                    <a:lnTo>
                      <a:pt x="69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Freeform 33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720" y="12"/>
                  </a:cxn>
                  <a:cxn ang="0">
                    <a:pos x="694" y="12"/>
                  </a:cxn>
                  <a:cxn ang="0">
                    <a:pos x="704" y="15"/>
                  </a:cxn>
                  <a:cxn ang="0">
                    <a:pos x="705" y="18"/>
                  </a:cxn>
                  <a:cxn ang="0">
                    <a:pos x="715" y="44"/>
                  </a:cxn>
                  <a:cxn ang="0">
                    <a:pos x="719" y="44"/>
                  </a:cxn>
                  <a:cxn ang="0">
                    <a:pos x="720" y="12"/>
                  </a:cxn>
                </a:cxnLst>
                <a:rect l="0" t="0" r="r" b="b"/>
                <a:pathLst>
                  <a:path w="727" h="154">
                    <a:moveTo>
                      <a:pt x="720" y="12"/>
                    </a:moveTo>
                    <a:lnTo>
                      <a:pt x="694" y="12"/>
                    </a:lnTo>
                    <a:lnTo>
                      <a:pt x="704" y="15"/>
                    </a:lnTo>
                    <a:lnTo>
                      <a:pt x="705" y="18"/>
                    </a:lnTo>
                    <a:lnTo>
                      <a:pt x="715" y="44"/>
                    </a:lnTo>
                    <a:lnTo>
                      <a:pt x="719" y="44"/>
                    </a:lnTo>
                    <a:lnTo>
                      <a:pt x="720" y="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7" name="Group 34"/>
            <p:cNvGrpSpPr>
              <a:grpSpLocks/>
            </p:cNvGrpSpPr>
            <p:nvPr/>
          </p:nvGrpSpPr>
          <p:grpSpPr bwMode="auto">
            <a:xfrm>
              <a:off x="8886" y="662"/>
              <a:ext cx="725" cy="254"/>
              <a:chOff x="8886" y="662"/>
              <a:chExt cx="725" cy="254"/>
            </a:xfrm>
          </p:grpSpPr>
          <p:sp>
            <p:nvSpPr>
              <p:cNvPr id="9" name="Freeform 35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156" y="37"/>
                  </a:cxn>
                  <a:cxn ang="0">
                    <a:pos x="45" y="37"/>
                  </a:cxn>
                  <a:cxn ang="0">
                    <a:pos x="74" y="39"/>
                  </a:cxn>
                  <a:cxn ang="0">
                    <a:pos x="94" y="48"/>
                  </a:cxn>
                  <a:cxn ang="0">
                    <a:pos x="104" y="63"/>
                  </a:cxn>
                  <a:cxn ang="0">
                    <a:pos x="102" y="84"/>
                  </a:cxn>
                  <a:cxn ang="0">
                    <a:pos x="97" y="105"/>
                  </a:cxn>
                  <a:cxn ang="0">
                    <a:pos x="88" y="124"/>
                  </a:cxn>
                  <a:cxn ang="0">
                    <a:pos x="77" y="142"/>
                  </a:cxn>
                  <a:cxn ang="0">
                    <a:pos x="64" y="159"/>
                  </a:cxn>
                  <a:cxn ang="0">
                    <a:pos x="50" y="175"/>
                  </a:cxn>
                  <a:cxn ang="0">
                    <a:pos x="35" y="190"/>
                  </a:cxn>
                  <a:cxn ang="0">
                    <a:pos x="21" y="203"/>
                  </a:cxn>
                  <a:cxn ang="0">
                    <a:pos x="8" y="216"/>
                  </a:cxn>
                  <a:cxn ang="0">
                    <a:pos x="0" y="250"/>
                  </a:cxn>
                  <a:cxn ang="0">
                    <a:pos x="17" y="249"/>
                  </a:cxn>
                  <a:cxn ang="0">
                    <a:pos x="37" y="248"/>
                  </a:cxn>
                  <a:cxn ang="0">
                    <a:pos x="58" y="247"/>
                  </a:cxn>
                  <a:cxn ang="0">
                    <a:pos x="79" y="247"/>
                  </a:cxn>
                  <a:cxn ang="0">
                    <a:pos x="162" y="247"/>
                  </a:cxn>
                  <a:cxn ang="0">
                    <a:pos x="171" y="227"/>
                  </a:cxn>
                  <a:cxn ang="0">
                    <a:pos x="172" y="211"/>
                  </a:cxn>
                  <a:cxn ang="0">
                    <a:pos x="172" y="204"/>
                  </a:cxn>
                  <a:cxn ang="0">
                    <a:pos x="59" y="204"/>
                  </a:cxn>
                  <a:cxn ang="0">
                    <a:pos x="59" y="203"/>
                  </a:cxn>
                  <a:cxn ang="0">
                    <a:pos x="73" y="191"/>
                  </a:cxn>
                  <a:cxn ang="0">
                    <a:pos x="89" y="178"/>
                  </a:cxn>
                  <a:cxn ang="0">
                    <a:pos x="106" y="164"/>
                  </a:cxn>
                  <a:cxn ang="0">
                    <a:pos x="122" y="149"/>
                  </a:cxn>
                  <a:cxn ang="0">
                    <a:pos x="137" y="133"/>
                  </a:cxn>
                  <a:cxn ang="0">
                    <a:pos x="150" y="116"/>
                  </a:cxn>
                  <a:cxn ang="0">
                    <a:pos x="159" y="98"/>
                  </a:cxn>
                  <a:cxn ang="0">
                    <a:pos x="165" y="80"/>
                  </a:cxn>
                  <a:cxn ang="0">
                    <a:pos x="162" y="53"/>
                  </a:cxn>
                  <a:cxn ang="0">
                    <a:pos x="156" y="37"/>
                  </a:cxn>
                </a:cxnLst>
                <a:rect l="0" t="0" r="r" b="b"/>
                <a:pathLst>
                  <a:path w="725" h="254">
                    <a:moveTo>
                      <a:pt x="156" y="37"/>
                    </a:moveTo>
                    <a:lnTo>
                      <a:pt x="45" y="37"/>
                    </a:lnTo>
                    <a:lnTo>
                      <a:pt x="74" y="39"/>
                    </a:lnTo>
                    <a:lnTo>
                      <a:pt x="94" y="48"/>
                    </a:lnTo>
                    <a:lnTo>
                      <a:pt x="104" y="63"/>
                    </a:lnTo>
                    <a:lnTo>
                      <a:pt x="102" y="84"/>
                    </a:lnTo>
                    <a:lnTo>
                      <a:pt x="97" y="105"/>
                    </a:lnTo>
                    <a:lnTo>
                      <a:pt x="88" y="124"/>
                    </a:lnTo>
                    <a:lnTo>
                      <a:pt x="77" y="142"/>
                    </a:lnTo>
                    <a:lnTo>
                      <a:pt x="64" y="159"/>
                    </a:lnTo>
                    <a:lnTo>
                      <a:pt x="50" y="175"/>
                    </a:lnTo>
                    <a:lnTo>
                      <a:pt x="35" y="190"/>
                    </a:lnTo>
                    <a:lnTo>
                      <a:pt x="21" y="203"/>
                    </a:lnTo>
                    <a:lnTo>
                      <a:pt x="8" y="216"/>
                    </a:lnTo>
                    <a:lnTo>
                      <a:pt x="0" y="250"/>
                    </a:lnTo>
                    <a:lnTo>
                      <a:pt x="17" y="249"/>
                    </a:lnTo>
                    <a:lnTo>
                      <a:pt x="37" y="248"/>
                    </a:lnTo>
                    <a:lnTo>
                      <a:pt x="58" y="247"/>
                    </a:lnTo>
                    <a:lnTo>
                      <a:pt x="79" y="247"/>
                    </a:lnTo>
                    <a:lnTo>
                      <a:pt x="162" y="247"/>
                    </a:lnTo>
                    <a:lnTo>
                      <a:pt x="171" y="227"/>
                    </a:lnTo>
                    <a:lnTo>
                      <a:pt x="172" y="211"/>
                    </a:lnTo>
                    <a:lnTo>
                      <a:pt x="172" y="204"/>
                    </a:lnTo>
                    <a:lnTo>
                      <a:pt x="59" y="204"/>
                    </a:lnTo>
                    <a:lnTo>
                      <a:pt x="59" y="203"/>
                    </a:lnTo>
                    <a:lnTo>
                      <a:pt x="73" y="191"/>
                    </a:lnTo>
                    <a:lnTo>
                      <a:pt x="89" y="178"/>
                    </a:lnTo>
                    <a:lnTo>
                      <a:pt x="106" y="164"/>
                    </a:lnTo>
                    <a:lnTo>
                      <a:pt x="122" y="149"/>
                    </a:lnTo>
                    <a:lnTo>
                      <a:pt x="137" y="133"/>
                    </a:lnTo>
                    <a:lnTo>
                      <a:pt x="150" y="116"/>
                    </a:lnTo>
                    <a:lnTo>
                      <a:pt x="159" y="98"/>
                    </a:lnTo>
                    <a:lnTo>
                      <a:pt x="165" y="80"/>
                    </a:lnTo>
                    <a:lnTo>
                      <a:pt x="162" y="53"/>
                    </a:lnTo>
                    <a:lnTo>
                      <a:pt x="156" y="3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" name="Freeform 36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162" y="247"/>
                  </a:cxn>
                  <a:cxn ang="0">
                    <a:pos x="79" y="247"/>
                  </a:cxn>
                  <a:cxn ang="0">
                    <a:pos x="103" y="247"/>
                  </a:cxn>
                  <a:cxn ang="0">
                    <a:pos x="124" y="247"/>
                  </a:cxn>
                  <a:cxn ang="0">
                    <a:pos x="143" y="248"/>
                  </a:cxn>
                  <a:cxn ang="0">
                    <a:pos x="161" y="249"/>
                  </a:cxn>
                  <a:cxn ang="0">
                    <a:pos x="162" y="247"/>
                  </a:cxn>
                </a:cxnLst>
                <a:rect l="0" t="0" r="r" b="b"/>
                <a:pathLst>
                  <a:path w="725" h="254">
                    <a:moveTo>
                      <a:pt x="162" y="247"/>
                    </a:moveTo>
                    <a:lnTo>
                      <a:pt x="79" y="247"/>
                    </a:lnTo>
                    <a:lnTo>
                      <a:pt x="103" y="247"/>
                    </a:lnTo>
                    <a:lnTo>
                      <a:pt x="124" y="247"/>
                    </a:lnTo>
                    <a:lnTo>
                      <a:pt x="143" y="248"/>
                    </a:lnTo>
                    <a:lnTo>
                      <a:pt x="161" y="249"/>
                    </a:lnTo>
                    <a:lnTo>
                      <a:pt x="162" y="2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" name="Freeform 37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168" y="165"/>
                  </a:cxn>
                  <a:cxn ang="0">
                    <a:pos x="151" y="196"/>
                  </a:cxn>
                  <a:cxn ang="0">
                    <a:pos x="149" y="200"/>
                  </a:cxn>
                  <a:cxn ang="0">
                    <a:pos x="144" y="201"/>
                  </a:cxn>
                  <a:cxn ang="0">
                    <a:pos x="140" y="201"/>
                  </a:cxn>
                  <a:cxn ang="0">
                    <a:pos x="59" y="204"/>
                  </a:cxn>
                  <a:cxn ang="0">
                    <a:pos x="172" y="204"/>
                  </a:cxn>
                  <a:cxn ang="0">
                    <a:pos x="172" y="195"/>
                  </a:cxn>
                  <a:cxn ang="0">
                    <a:pos x="173" y="173"/>
                  </a:cxn>
                  <a:cxn ang="0">
                    <a:pos x="168" y="165"/>
                  </a:cxn>
                </a:cxnLst>
                <a:rect l="0" t="0" r="r" b="b"/>
                <a:pathLst>
                  <a:path w="725" h="254">
                    <a:moveTo>
                      <a:pt x="168" y="165"/>
                    </a:moveTo>
                    <a:lnTo>
                      <a:pt x="151" y="196"/>
                    </a:lnTo>
                    <a:lnTo>
                      <a:pt x="149" y="200"/>
                    </a:lnTo>
                    <a:lnTo>
                      <a:pt x="144" y="201"/>
                    </a:lnTo>
                    <a:lnTo>
                      <a:pt x="140" y="201"/>
                    </a:lnTo>
                    <a:lnTo>
                      <a:pt x="59" y="204"/>
                    </a:lnTo>
                    <a:lnTo>
                      <a:pt x="172" y="204"/>
                    </a:lnTo>
                    <a:lnTo>
                      <a:pt x="172" y="195"/>
                    </a:lnTo>
                    <a:lnTo>
                      <a:pt x="173" y="173"/>
                    </a:lnTo>
                    <a:lnTo>
                      <a:pt x="168" y="1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" name="Freeform 38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102" y="0"/>
                  </a:cxn>
                  <a:cxn ang="0">
                    <a:pos x="77" y="2"/>
                  </a:cxn>
                  <a:cxn ang="0">
                    <a:pos x="56" y="6"/>
                  </a:cxn>
                  <a:cxn ang="0">
                    <a:pos x="37" y="14"/>
                  </a:cxn>
                  <a:cxn ang="0">
                    <a:pos x="22" y="24"/>
                  </a:cxn>
                  <a:cxn ang="0">
                    <a:pos x="8" y="37"/>
                  </a:cxn>
                  <a:cxn ang="0">
                    <a:pos x="11" y="58"/>
                  </a:cxn>
                  <a:cxn ang="0">
                    <a:pos x="27" y="45"/>
                  </a:cxn>
                  <a:cxn ang="0">
                    <a:pos x="45" y="37"/>
                  </a:cxn>
                  <a:cxn ang="0">
                    <a:pos x="156" y="37"/>
                  </a:cxn>
                  <a:cxn ang="0">
                    <a:pos x="154" y="31"/>
                  </a:cxn>
                  <a:cxn ang="0">
                    <a:pos x="140" y="16"/>
                  </a:cxn>
                  <a:cxn ang="0">
                    <a:pos x="122" y="6"/>
                  </a:cxn>
                  <a:cxn ang="0">
                    <a:pos x="102" y="0"/>
                  </a:cxn>
                </a:cxnLst>
                <a:rect l="0" t="0" r="r" b="b"/>
                <a:pathLst>
                  <a:path w="725" h="254">
                    <a:moveTo>
                      <a:pt x="102" y="0"/>
                    </a:moveTo>
                    <a:lnTo>
                      <a:pt x="77" y="2"/>
                    </a:lnTo>
                    <a:lnTo>
                      <a:pt x="56" y="6"/>
                    </a:lnTo>
                    <a:lnTo>
                      <a:pt x="37" y="14"/>
                    </a:lnTo>
                    <a:lnTo>
                      <a:pt x="22" y="24"/>
                    </a:lnTo>
                    <a:lnTo>
                      <a:pt x="8" y="37"/>
                    </a:lnTo>
                    <a:lnTo>
                      <a:pt x="11" y="58"/>
                    </a:lnTo>
                    <a:lnTo>
                      <a:pt x="27" y="45"/>
                    </a:lnTo>
                    <a:lnTo>
                      <a:pt x="45" y="37"/>
                    </a:lnTo>
                    <a:lnTo>
                      <a:pt x="156" y="37"/>
                    </a:lnTo>
                    <a:lnTo>
                      <a:pt x="154" y="31"/>
                    </a:lnTo>
                    <a:lnTo>
                      <a:pt x="140" y="16"/>
                    </a:lnTo>
                    <a:lnTo>
                      <a:pt x="122" y="6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" name="Freeform 39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296" y="0"/>
                  </a:cxn>
                  <a:cxn ang="0">
                    <a:pos x="272" y="3"/>
                  </a:cxn>
                  <a:cxn ang="0">
                    <a:pos x="252" y="11"/>
                  </a:cxn>
                  <a:cxn ang="0">
                    <a:pos x="236" y="24"/>
                  </a:cxn>
                  <a:cxn ang="0">
                    <a:pos x="222" y="41"/>
                  </a:cxn>
                  <a:cxn ang="0">
                    <a:pos x="212" y="61"/>
                  </a:cxn>
                  <a:cxn ang="0">
                    <a:pos x="204" y="82"/>
                  </a:cxn>
                  <a:cxn ang="0">
                    <a:pos x="200" y="104"/>
                  </a:cxn>
                  <a:cxn ang="0">
                    <a:pos x="198" y="127"/>
                  </a:cxn>
                  <a:cxn ang="0">
                    <a:pos x="198" y="134"/>
                  </a:cxn>
                  <a:cxn ang="0">
                    <a:pos x="199" y="155"/>
                  </a:cxn>
                  <a:cxn ang="0">
                    <a:pos x="204" y="177"/>
                  </a:cxn>
                  <a:cxn ang="0">
                    <a:pos x="211" y="199"/>
                  </a:cxn>
                  <a:cxn ang="0">
                    <a:pos x="222" y="218"/>
                  </a:cxn>
                  <a:cxn ang="0">
                    <a:pos x="237" y="234"/>
                  </a:cxn>
                  <a:cxn ang="0">
                    <a:pos x="255" y="245"/>
                  </a:cxn>
                  <a:cxn ang="0">
                    <a:pos x="276" y="252"/>
                  </a:cxn>
                  <a:cxn ang="0">
                    <a:pos x="302" y="249"/>
                  </a:cxn>
                  <a:cxn ang="0">
                    <a:pos x="324" y="241"/>
                  </a:cxn>
                  <a:cxn ang="0">
                    <a:pos x="338" y="231"/>
                  </a:cxn>
                  <a:cxn ang="0">
                    <a:pos x="303" y="231"/>
                  </a:cxn>
                  <a:cxn ang="0">
                    <a:pos x="285" y="226"/>
                  </a:cxn>
                  <a:cxn ang="0">
                    <a:pos x="272" y="212"/>
                  </a:cxn>
                  <a:cxn ang="0">
                    <a:pos x="263" y="191"/>
                  </a:cxn>
                  <a:cxn ang="0">
                    <a:pos x="257" y="167"/>
                  </a:cxn>
                  <a:cxn ang="0">
                    <a:pos x="255" y="142"/>
                  </a:cxn>
                  <a:cxn ang="0">
                    <a:pos x="254" y="120"/>
                  </a:cxn>
                  <a:cxn ang="0">
                    <a:pos x="254" y="103"/>
                  </a:cxn>
                  <a:cxn ang="0">
                    <a:pos x="254" y="86"/>
                  </a:cxn>
                  <a:cxn ang="0">
                    <a:pos x="254" y="82"/>
                  </a:cxn>
                  <a:cxn ang="0">
                    <a:pos x="256" y="59"/>
                  </a:cxn>
                  <a:cxn ang="0">
                    <a:pos x="264" y="36"/>
                  </a:cxn>
                  <a:cxn ang="0">
                    <a:pos x="277" y="22"/>
                  </a:cxn>
                  <a:cxn ang="0">
                    <a:pos x="350" y="22"/>
                  </a:cxn>
                  <a:cxn ang="0">
                    <a:pos x="336" y="10"/>
                  </a:cxn>
                  <a:cxn ang="0">
                    <a:pos x="317" y="2"/>
                  </a:cxn>
                  <a:cxn ang="0">
                    <a:pos x="296" y="0"/>
                  </a:cxn>
                </a:cxnLst>
                <a:rect l="0" t="0" r="r" b="b"/>
                <a:pathLst>
                  <a:path w="725" h="254">
                    <a:moveTo>
                      <a:pt x="296" y="0"/>
                    </a:moveTo>
                    <a:lnTo>
                      <a:pt x="272" y="3"/>
                    </a:lnTo>
                    <a:lnTo>
                      <a:pt x="252" y="11"/>
                    </a:lnTo>
                    <a:lnTo>
                      <a:pt x="236" y="24"/>
                    </a:lnTo>
                    <a:lnTo>
                      <a:pt x="222" y="41"/>
                    </a:lnTo>
                    <a:lnTo>
                      <a:pt x="212" y="61"/>
                    </a:lnTo>
                    <a:lnTo>
                      <a:pt x="204" y="82"/>
                    </a:lnTo>
                    <a:lnTo>
                      <a:pt x="200" y="104"/>
                    </a:lnTo>
                    <a:lnTo>
                      <a:pt x="198" y="127"/>
                    </a:lnTo>
                    <a:lnTo>
                      <a:pt x="198" y="134"/>
                    </a:lnTo>
                    <a:lnTo>
                      <a:pt x="199" y="155"/>
                    </a:lnTo>
                    <a:lnTo>
                      <a:pt x="204" y="177"/>
                    </a:lnTo>
                    <a:lnTo>
                      <a:pt x="211" y="199"/>
                    </a:lnTo>
                    <a:lnTo>
                      <a:pt x="222" y="218"/>
                    </a:lnTo>
                    <a:lnTo>
                      <a:pt x="237" y="234"/>
                    </a:lnTo>
                    <a:lnTo>
                      <a:pt x="255" y="245"/>
                    </a:lnTo>
                    <a:lnTo>
                      <a:pt x="276" y="252"/>
                    </a:lnTo>
                    <a:lnTo>
                      <a:pt x="302" y="249"/>
                    </a:lnTo>
                    <a:lnTo>
                      <a:pt x="324" y="241"/>
                    </a:lnTo>
                    <a:lnTo>
                      <a:pt x="338" y="231"/>
                    </a:lnTo>
                    <a:lnTo>
                      <a:pt x="303" y="231"/>
                    </a:lnTo>
                    <a:lnTo>
                      <a:pt x="285" y="226"/>
                    </a:lnTo>
                    <a:lnTo>
                      <a:pt x="272" y="212"/>
                    </a:lnTo>
                    <a:lnTo>
                      <a:pt x="263" y="191"/>
                    </a:lnTo>
                    <a:lnTo>
                      <a:pt x="257" y="167"/>
                    </a:lnTo>
                    <a:lnTo>
                      <a:pt x="255" y="142"/>
                    </a:lnTo>
                    <a:lnTo>
                      <a:pt x="254" y="120"/>
                    </a:lnTo>
                    <a:lnTo>
                      <a:pt x="254" y="103"/>
                    </a:lnTo>
                    <a:lnTo>
                      <a:pt x="254" y="86"/>
                    </a:lnTo>
                    <a:lnTo>
                      <a:pt x="254" y="82"/>
                    </a:lnTo>
                    <a:lnTo>
                      <a:pt x="256" y="59"/>
                    </a:lnTo>
                    <a:lnTo>
                      <a:pt x="264" y="36"/>
                    </a:lnTo>
                    <a:lnTo>
                      <a:pt x="277" y="22"/>
                    </a:lnTo>
                    <a:lnTo>
                      <a:pt x="350" y="22"/>
                    </a:lnTo>
                    <a:lnTo>
                      <a:pt x="336" y="10"/>
                    </a:lnTo>
                    <a:lnTo>
                      <a:pt x="317" y="2"/>
                    </a:lnTo>
                    <a:lnTo>
                      <a:pt x="29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" name="Freeform 40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350" y="22"/>
                  </a:cxn>
                  <a:cxn ang="0">
                    <a:pos x="277" y="22"/>
                  </a:cxn>
                  <a:cxn ang="0">
                    <a:pos x="296" y="27"/>
                  </a:cxn>
                  <a:cxn ang="0">
                    <a:pos x="310" y="41"/>
                  </a:cxn>
                  <a:cxn ang="0">
                    <a:pos x="319" y="62"/>
                  </a:cxn>
                  <a:cxn ang="0">
                    <a:pos x="325" y="86"/>
                  </a:cxn>
                  <a:cxn ang="0">
                    <a:pos x="328" y="111"/>
                  </a:cxn>
                  <a:cxn ang="0">
                    <a:pos x="330" y="134"/>
                  </a:cxn>
                  <a:cxn ang="0">
                    <a:pos x="330" y="142"/>
                  </a:cxn>
                  <a:cxn ang="0">
                    <a:pos x="330" y="155"/>
                  </a:cxn>
                  <a:cxn ang="0">
                    <a:pos x="329" y="179"/>
                  </a:cxn>
                  <a:cxn ang="0">
                    <a:pos x="325" y="203"/>
                  </a:cxn>
                  <a:cxn ang="0">
                    <a:pos x="317" y="222"/>
                  </a:cxn>
                  <a:cxn ang="0">
                    <a:pos x="303" y="231"/>
                  </a:cxn>
                  <a:cxn ang="0">
                    <a:pos x="338" y="231"/>
                  </a:cxn>
                  <a:cxn ang="0">
                    <a:pos x="342" y="229"/>
                  </a:cxn>
                  <a:cxn ang="0">
                    <a:pos x="357" y="213"/>
                  </a:cxn>
                  <a:cxn ang="0">
                    <a:pos x="368" y="194"/>
                  </a:cxn>
                  <a:cxn ang="0">
                    <a:pos x="376" y="174"/>
                  </a:cxn>
                  <a:cxn ang="0">
                    <a:pos x="382" y="153"/>
                  </a:cxn>
                  <a:cxn ang="0">
                    <a:pos x="385" y="132"/>
                  </a:cxn>
                  <a:cxn ang="0">
                    <a:pos x="384" y="106"/>
                  </a:cxn>
                  <a:cxn ang="0">
                    <a:pos x="380" y="81"/>
                  </a:cxn>
                  <a:cxn ang="0">
                    <a:pos x="373" y="59"/>
                  </a:cxn>
                  <a:cxn ang="0">
                    <a:pos x="364" y="39"/>
                  </a:cxn>
                  <a:cxn ang="0">
                    <a:pos x="351" y="23"/>
                  </a:cxn>
                  <a:cxn ang="0">
                    <a:pos x="350" y="22"/>
                  </a:cxn>
                </a:cxnLst>
                <a:rect l="0" t="0" r="r" b="b"/>
                <a:pathLst>
                  <a:path w="725" h="254">
                    <a:moveTo>
                      <a:pt x="350" y="22"/>
                    </a:moveTo>
                    <a:lnTo>
                      <a:pt x="277" y="22"/>
                    </a:lnTo>
                    <a:lnTo>
                      <a:pt x="296" y="27"/>
                    </a:lnTo>
                    <a:lnTo>
                      <a:pt x="310" y="41"/>
                    </a:lnTo>
                    <a:lnTo>
                      <a:pt x="319" y="62"/>
                    </a:lnTo>
                    <a:lnTo>
                      <a:pt x="325" y="86"/>
                    </a:lnTo>
                    <a:lnTo>
                      <a:pt x="328" y="111"/>
                    </a:lnTo>
                    <a:lnTo>
                      <a:pt x="330" y="134"/>
                    </a:lnTo>
                    <a:lnTo>
                      <a:pt x="330" y="142"/>
                    </a:lnTo>
                    <a:lnTo>
                      <a:pt x="330" y="155"/>
                    </a:lnTo>
                    <a:lnTo>
                      <a:pt x="329" y="179"/>
                    </a:lnTo>
                    <a:lnTo>
                      <a:pt x="325" y="203"/>
                    </a:lnTo>
                    <a:lnTo>
                      <a:pt x="317" y="222"/>
                    </a:lnTo>
                    <a:lnTo>
                      <a:pt x="303" y="231"/>
                    </a:lnTo>
                    <a:lnTo>
                      <a:pt x="338" y="231"/>
                    </a:lnTo>
                    <a:lnTo>
                      <a:pt x="342" y="229"/>
                    </a:lnTo>
                    <a:lnTo>
                      <a:pt x="357" y="213"/>
                    </a:lnTo>
                    <a:lnTo>
                      <a:pt x="368" y="194"/>
                    </a:lnTo>
                    <a:lnTo>
                      <a:pt x="376" y="174"/>
                    </a:lnTo>
                    <a:lnTo>
                      <a:pt x="382" y="153"/>
                    </a:lnTo>
                    <a:lnTo>
                      <a:pt x="385" y="132"/>
                    </a:lnTo>
                    <a:lnTo>
                      <a:pt x="384" y="106"/>
                    </a:lnTo>
                    <a:lnTo>
                      <a:pt x="380" y="81"/>
                    </a:lnTo>
                    <a:lnTo>
                      <a:pt x="373" y="59"/>
                    </a:lnTo>
                    <a:lnTo>
                      <a:pt x="364" y="39"/>
                    </a:lnTo>
                    <a:lnTo>
                      <a:pt x="351" y="23"/>
                    </a:lnTo>
                    <a:lnTo>
                      <a:pt x="350" y="2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" name="Freeform 41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466" y="5"/>
                  </a:cxn>
                  <a:cxn ang="0">
                    <a:pos x="403" y="6"/>
                  </a:cxn>
                  <a:cxn ang="0">
                    <a:pos x="403" y="11"/>
                  </a:cxn>
                  <a:cxn ang="0">
                    <a:pos x="442" y="27"/>
                  </a:cxn>
                  <a:cxn ang="0">
                    <a:pos x="447" y="29"/>
                  </a:cxn>
                  <a:cxn ang="0">
                    <a:pos x="447" y="34"/>
                  </a:cxn>
                  <a:cxn ang="0">
                    <a:pos x="447" y="39"/>
                  </a:cxn>
                  <a:cxn ang="0">
                    <a:pos x="448" y="59"/>
                  </a:cxn>
                  <a:cxn ang="0">
                    <a:pos x="448" y="79"/>
                  </a:cxn>
                  <a:cxn ang="0">
                    <a:pos x="449" y="89"/>
                  </a:cxn>
                  <a:cxn ang="0">
                    <a:pos x="449" y="151"/>
                  </a:cxn>
                  <a:cxn ang="0">
                    <a:pos x="449" y="171"/>
                  </a:cxn>
                  <a:cxn ang="0">
                    <a:pos x="448" y="191"/>
                  </a:cxn>
                  <a:cxn ang="0">
                    <a:pos x="448" y="222"/>
                  </a:cxn>
                  <a:cxn ang="0">
                    <a:pos x="403" y="244"/>
                  </a:cxn>
                  <a:cxn ang="0">
                    <a:pos x="403" y="250"/>
                  </a:cxn>
                  <a:cxn ang="0">
                    <a:pos x="443" y="247"/>
                  </a:cxn>
                  <a:cxn ang="0">
                    <a:pos x="463" y="247"/>
                  </a:cxn>
                  <a:cxn ang="0">
                    <a:pos x="547" y="247"/>
                  </a:cxn>
                  <a:cxn ang="0">
                    <a:pos x="550" y="244"/>
                  </a:cxn>
                  <a:cxn ang="0">
                    <a:pos x="507" y="223"/>
                  </a:cxn>
                  <a:cxn ang="0">
                    <a:pos x="505" y="219"/>
                  </a:cxn>
                  <a:cxn ang="0">
                    <a:pos x="505" y="211"/>
                  </a:cxn>
                  <a:cxn ang="0">
                    <a:pos x="504" y="191"/>
                  </a:cxn>
                  <a:cxn ang="0">
                    <a:pos x="503" y="171"/>
                  </a:cxn>
                  <a:cxn ang="0">
                    <a:pos x="503" y="151"/>
                  </a:cxn>
                  <a:cxn ang="0">
                    <a:pos x="503" y="141"/>
                  </a:cxn>
                  <a:cxn ang="0">
                    <a:pos x="503" y="99"/>
                  </a:cxn>
                  <a:cxn ang="0">
                    <a:pos x="503" y="79"/>
                  </a:cxn>
                  <a:cxn ang="0">
                    <a:pos x="503" y="69"/>
                  </a:cxn>
                  <a:cxn ang="0">
                    <a:pos x="503" y="49"/>
                  </a:cxn>
                  <a:cxn ang="0">
                    <a:pos x="504" y="27"/>
                  </a:cxn>
                  <a:cxn ang="0">
                    <a:pos x="504" y="10"/>
                  </a:cxn>
                  <a:cxn ang="0">
                    <a:pos x="488" y="7"/>
                  </a:cxn>
                  <a:cxn ang="0">
                    <a:pos x="466" y="5"/>
                  </a:cxn>
                </a:cxnLst>
                <a:rect l="0" t="0" r="r" b="b"/>
                <a:pathLst>
                  <a:path w="725" h="254">
                    <a:moveTo>
                      <a:pt x="466" y="5"/>
                    </a:moveTo>
                    <a:lnTo>
                      <a:pt x="403" y="6"/>
                    </a:lnTo>
                    <a:lnTo>
                      <a:pt x="403" y="11"/>
                    </a:lnTo>
                    <a:lnTo>
                      <a:pt x="442" y="27"/>
                    </a:lnTo>
                    <a:lnTo>
                      <a:pt x="447" y="29"/>
                    </a:lnTo>
                    <a:lnTo>
                      <a:pt x="447" y="34"/>
                    </a:lnTo>
                    <a:lnTo>
                      <a:pt x="447" y="39"/>
                    </a:lnTo>
                    <a:lnTo>
                      <a:pt x="448" y="59"/>
                    </a:lnTo>
                    <a:lnTo>
                      <a:pt x="448" y="79"/>
                    </a:lnTo>
                    <a:lnTo>
                      <a:pt x="449" y="89"/>
                    </a:lnTo>
                    <a:lnTo>
                      <a:pt x="449" y="151"/>
                    </a:lnTo>
                    <a:lnTo>
                      <a:pt x="449" y="171"/>
                    </a:lnTo>
                    <a:lnTo>
                      <a:pt x="448" y="191"/>
                    </a:lnTo>
                    <a:lnTo>
                      <a:pt x="448" y="222"/>
                    </a:lnTo>
                    <a:lnTo>
                      <a:pt x="403" y="244"/>
                    </a:lnTo>
                    <a:lnTo>
                      <a:pt x="403" y="250"/>
                    </a:lnTo>
                    <a:lnTo>
                      <a:pt x="443" y="247"/>
                    </a:lnTo>
                    <a:lnTo>
                      <a:pt x="463" y="247"/>
                    </a:lnTo>
                    <a:lnTo>
                      <a:pt x="547" y="247"/>
                    </a:lnTo>
                    <a:lnTo>
                      <a:pt x="550" y="244"/>
                    </a:lnTo>
                    <a:lnTo>
                      <a:pt x="507" y="223"/>
                    </a:lnTo>
                    <a:lnTo>
                      <a:pt x="505" y="219"/>
                    </a:lnTo>
                    <a:lnTo>
                      <a:pt x="505" y="211"/>
                    </a:lnTo>
                    <a:lnTo>
                      <a:pt x="504" y="191"/>
                    </a:lnTo>
                    <a:lnTo>
                      <a:pt x="503" y="171"/>
                    </a:lnTo>
                    <a:lnTo>
                      <a:pt x="503" y="151"/>
                    </a:lnTo>
                    <a:lnTo>
                      <a:pt x="503" y="141"/>
                    </a:lnTo>
                    <a:lnTo>
                      <a:pt x="503" y="99"/>
                    </a:lnTo>
                    <a:lnTo>
                      <a:pt x="503" y="79"/>
                    </a:lnTo>
                    <a:lnTo>
                      <a:pt x="503" y="69"/>
                    </a:lnTo>
                    <a:lnTo>
                      <a:pt x="503" y="49"/>
                    </a:lnTo>
                    <a:lnTo>
                      <a:pt x="504" y="27"/>
                    </a:lnTo>
                    <a:lnTo>
                      <a:pt x="504" y="10"/>
                    </a:lnTo>
                    <a:lnTo>
                      <a:pt x="488" y="7"/>
                    </a:lnTo>
                    <a:lnTo>
                      <a:pt x="466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" name="Freeform 42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547" y="247"/>
                  </a:cxn>
                  <a:cxn ang="0">
                    <a:pos x="463" y="247"/>
                  </a:cxn>
                  <a:cxn ang="0">
                    <a:pos x="489" y="247"/>
                  </a:cxn>
                  <a:cxn ang="0">
                    <a:pos x="510" y="247"/>
                  </a:cxn>
                  <a:cxn ang="0">
                    <a:pos x="528" y="248"/>
                  </a:cxn>
                  <a:cxn ang="0">
                    <a:pos x="545" y="249"/>
                  </a:cxn>
                  <a:cxn ang="0">
                    <a:pos x="547" y="247"/>
                  </a:cxn>
                </a:cxnLst>
                <a:rect l="0" t="0" r="r" b="b"/>
                <a:pathLst>
                  <a:path w="725" h="254">
                    <a:moveTo>
                      <a:pt x="547" y="247"/>
                    </a:moveTo>
                    <a:lnTo>
                      <a:pt x="463" y="247"/>
                    </a:lnTo>
                    <a:lnTo>
                      <a:pt x="489" y="247"/>
                    </a:lnTo>
                    <a:lnTo>
                      <a:pt x="510" y="247"/>
                    </a:lnTo>
                    <a:lnTo>
                      <a:pt x="528" y="248"/>
                    </a:lnTo>
                    <a:lnTo>
                      <a:pt x="545" y="249"/>
                    </a:lnTo>
                    <a:lnTo>
                      <a:pt x="547" y="2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" name="Freeform 43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712" y="115"/>
                  </a:cxn>
                  <a:cxn ang="0">
                    <a:pos x="598" y="115"/>
                  </a:cxn>
                  <a:cxn ang="0">
                    <a:pos x="621" y="117"/>
                  </a:cxn>
                  <a:cxn ang="0">
                    <a:pos x="642" y="124"/>
                  </a:cxn>
                  <a:cxn ang="0">
                    <a:pos x="658" y="138"/>
                  </a:cxn>
                  <a:cxn ang="0">
                    <a:pos x="665" y="160"/>
                  </a:cxn>
                  <a:cxn ang="0">
                    <a:pos x="660" y="181"/>
                  </a:cxn>
                  <a:cxn ang="0">
                    <a:pos x="649" y="199"/>
                  </a:cxn>
                  <a:cxn ang="0">
                    <a:pos x="633" y="213"/>
                  </a:cxn>
                  <a:cxn ang="0">
                    <a:pos x="613" y="224"/>
                  </a:cxn>
                  <a:cxn ang="0">
                    <a:pos x="592" y="232"/>
                  </a:cxn>
                  <a:cxn ang="0">
                    <a:pos x="571" y="236"/>
                  </a:cxn>
                  <a:cxn ang="0">
                    <a:pos x="567" y="253"/>
                  </a:cxn>
                  <a:cxn ang="0">
                    <a:pos x="587" y="250"/>
                  </a:cxn>
                  <a:cxn ang="0">
                    <a:pos x="609" y="247"/>
                  </a:cxn>
                  <a:cxn ang="0">
                    <a:pos x="632" y="242"/>
                  </a:cxn>
                  <a:cxn ang="0">
                    <a:pos x="654" y="235"/>
                  </a:cxn>
                  <a:cxn ang="0">
                    <a:pos x="674" y="226"/>
                  </a:cxn>
                  <a:cxn ang="0">
                    <a:pos x="693" y="214"/>
                  </a:cxn>
                  <a:cxn ang="0">
                    <a:pos x="708" y="200"/>
                  </a:cxn>
                  <a:cxn ang="0">
                    <a:pos x="719" y="182"/>
                  </a:cxn>
                  <a:cxn ang="0">
                    <a:pos x="724" y="160"/>
                  </a:cxn>
                  <a:cxn ang="0">
                    <a:pos x="721" y="134"/>
                  </a:cxn>
                  <a:cxn ang="0">
                    <a:pos x="712" y="115"/>
                  </a:cxn>
                </a:cxnLst>
                <a:rect l="0" t="0" r="r" b="b"/>
                <a:pathLst>
                  <a:path w="725" h="254">
                    <a:moveTo>
                      <a:pt x="712" y="115"/>
                    </a:moveTo>
                    <a:lnTo>
                      <a:pt x="598" y="115"/>
                    </a:lnTo>
                    <a:lnTo>
                      <a:pt x="621" y="117"/>
                    </a:lnTo>
                    <a:lnTo>
                      <a:pt x="642" y="124"/>
                    </a:lnTo>
                    <a:lnTo>
                      <a:pt x="658" y="138"/>
                    </a:lnTo>
                    <a:lnTo>
                      <a:pt x="665" y="160"/>
                    </a:lnTo>
                    <a:lnTo>
                      <a:pt x="660" y="181"/>
                    </a:lnTo>
                    <a:lnTo>
                      <a:pt x="649" y="199"/>
                    </a:lnTo>
                    <a:lnTo>
                      <a:pt x="633" y="213"/>
                    </a:lnTo>
                    <a:lnTo>
                      <a:pt x="613" y="224"/>
                    </a:lnTo>
                    <a:lnTo>
                      <a:pt x="592" y="232"/>
                    </a:lnTo>
                    <a:lnTo>
                      <a:pt x="571" y="236"/>
                    </a:lnTo>
                    <a:lnTo>
                      <a:pt x="567" y="253"/>
                    </a:lnTo>
                    <a:lnTo>
                      <a:pt x="587" y="250"/>
                    </a:lnTo>
                    <a:lnTo>
                      <a:pt x="609" y="247"/>
                    </a:lnTo>
                    <a:lnTo>
                      <a:pt x="632" y="242"/>
                    </a:lnTo>
                    <a:lnTo>
                      <a:pt x="654" y="235"/>
                    </a:lnTo>
                    <a:lnTo>
                      <a:pt x="674" y="226"/>
                    </a:lnTo>
                    <a:lnTo>
                      <a:pt x="693" y="214"/>
                    </a:lnTo>
                    <a:lnTo>
                      <a:pt x="708" y="200"/>
                    </a:lnTo>
                    <a:lnTo>
                      <a:pt x="719" y="182"/>
                    </a:lnTo>
                    <a:lnTo>
                      <a:pt x="724" y="160"/>
                    </a:lnTo>
                    <a:lnTo>
                      <a:pt x="721" y="134"/>
                    </a:lnTo>
                    <a:lnTo>
                      <a:pt x="712" y="1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" name="Freeform 44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598" y="3"/>
                  </a:cxn>
                  <a:cxn ang="0">
                    <a:pos x="592" y="23"/>
                  </a:cxn>
                  <a:cxn ang="0">
                    <a:pos x="587" y="42"/>
                  </a:cxn>
                  <a:cxn ang="0">
                    <a:pos x="582" y="62"/>
                  </a:cxn>
                  <a:cxn ang="0">
                    <a:pos x="578" y="82"/>
                  </a:cxn>
                  <a:cxn ang="0">
                    <a:pos x="574" y="101"/>
                  </a:cxn>
                  <a:cxn ang="0">
                    <a:pos x="580" y="116"/>
                  </a:cxn>
                  <a:cxn ang="0">
                    <a:pos x="589" y="115"/>
                  </a:cxn>
                  <a:cxn ang="0">
                    <a:pos x="712" y="115"/>
                  </a:cxn>
                  <a:cxn ang="0">
                    <a:pos x="711" y="113"/>
                  </a:cxn>
                  <a:cxn ang="0">
                    <a:pos x="697" y="98"/>
                  </a:cxn>
                  <a:cxn ang="0">
                    <a:pos x="678" y="88"/>
                  </a:cxn>
                  <a:cxn ang="0">
                    <a:pos x="658" y="82"/>
                  </a:cxn>
                  <a:cxn ang="0">
                    <a:pos x="648" y="81"/>
                  </a:cxn>
                  <a:cxn ang="0">
                    <a:pos x="605" y="81"/>
                  </a:cxn>
                  <a:cxn ang="0">
                    <a:pos x="612" y="49"/>
                  </a:cxn>
                  <a:cxn ang="0">
                    <a:pos x="722" y="49"/>
                  </a:cxn>
                  <a:cxn ang="0">
                    <a:pos x="722" y="6"/>
                  </a:cxn>
                  <a:cxn ang="0">
                    <a:pos x="662" y="6"/>
                  </a:cxn>
                  <a:cxn ang="0">
                    <a:pos x="638" y="5"/>
                  </a:cxn>
                  <a:cxn ang="0">
                    <a:pos x="616" y="4"/>
                  </a:cxn>
                  <a:cxn ang="0">
                    <a:pos x="598" y="3"/>
                  </a:cxn>
                </a:cxnLst>
                <a:rect l="0" t="0" r="r" b="b"/>
                <a:pathLst>
                  <a:path w="725" h="254">
                    <a:moveTo>
                      <a:pt x="598" y="3"/>
                    </a:moveTo>
                    <a:lnTo>
                      <a:pt x="592" y="23"/>
                    </a:lnTo>
                    <a:lnTo>
                      <a:pt x="587" y="42"/>
                    </a:lnTo>
                    <a:lnTo>
                      <a:pt x="582" y="62"/>
                    </a:lnTo>
                    <a:lnTo>
                      <a:pt x="578" y="82"/>
                    </a:lnTo>
                    <a:lnTo>
                      <a:pt x="574" y="101"/>
                    </a:lnTo>
                    <a:lnTo>
                      <a:pt x="580" y="116"/>
                    </a:lnTo>
                    <a:lnTo>
                      <a:pt x="589" y="115"/>
                    </a:lnTo>
                    <a:lnTo>
                      <a:pt x="712" y="115"/>
                    </a:lnTo>
                    <a:lnTo>
                      <a:pt x="711" y="113"/>
                    </a:lnTo>
                    <a:lnTo>
                      <a:pt x="697" y="98"/>
                    </a:lnTo>
                    <a:lnTo>
                      <a:pt x="678" y="88"/>
                    </a:lnTo>
                    <a:lnTo>
                      <a:pt x="658" y="82"/>
                    </a:lnTo>
                    <a:lnTo>
                      <a:pt x="648" y="81"/>
                    </a:lnTo>
                    <a:lnTo>
                      <a:pt x="605" y="81"/>
                    </a:lnTo>
                    <a:lnTo>
                      <a:pt x="612" y="49"/>
                    </a:lnTo>
                    <a:lnTo>
                      <a:pt x="722" y="49"/>
                    </a:lnTo>
                    <a:lnTo>
                      <a:pt x="722" y="6"/>
                    </a:lnTo>
                    <a:lnTo>
                      <a:pt x="662" y="6"/>
                    </a:lnTo>
                    <a:lnTo>
                      <a:pt x="638" y="5"/>
                    </a:lnTo>
                    <a:lnTo>
                      <a:pt x="616" y="4"/>
                    </a:lnTo>
                    <a:lnTo>
                      <a:pt x="598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Freeform 45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621" y="79"/>
                  </a:cxn>
                  <a:cxn ang="0">
                    <a:pos x="605" y="81"/>
                  </a:cxn>
                  <a:cxn ang="0">
                    <a:pos x="648" y="81"/>
                  </a:cxn>
                  <a:cxn ang="0">
                    <a:pos x="636" y="80"/>
                  </a:cxn>
                  <a:cxn ang="0">
                    <a:pos x="621" y="79"/>
                  </a:cxn>
                </a:cxnLst>
                <a:rect l="0" t="0" r="r" b="b"/>
                <a:pathLst>
                  <a:path w="725" h="254">
                    <a:moveTo>
                      <a:pt x="621" y="79"/>
                    </a:moveTo>
                    <a:lnTo>
                      <a:pt x="605" y="81"/>
                    </a:lnTo>
                    <a:lnTo>
                      <a:pt x="648" y="81"/>
                    </a:lnTo>
                    <a:lnTo>
                      <a:pt x="636" y="80"/>
                    </a:lnTo>
                    <a:lnTo>
                      <a:pt x="621" y="7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Freeform 46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722" y="49"/>
                  </a:cxn>
                  <a:cxn ang="0">
                    <a:pos x="713" y="49"/>
                  </a:cxn>
                  <a:cxn ang="0">
                    <a:pos x="716" y="52"/>
                  </a:cxn>
                  <a:cxn ang="0">
                    <a:pos x="716" y="58"/>
                  </a:cxn>
                  <a:cxn ang="0">
                    <a:pos x="722" y="58"/>
                  </a:cxn>
                  <a:cxn ang="0">
                    <a:pos x="722" y="49"/>
                  </a:cxn>
                </a:cxnLst>
                <a:rect l="0" t="0" r="r" b="b"/>
                <a:pathLst>
                  <a:path w="725" h="254">
                    <a:moveTo>
                      <a:pt x="722" y="49"/>
                    </a:moveTo>
                    <a:lnTo>
                      <a:pt x="713" y="49"/>
                    </a:lnTo>
                    <a:lnTo>
                      <a:pt x="716" y="52"/>
                    </a:lnTo>
                    <a:lnTo>
                      <a:pt x="716" y="58"/>
                    </a:lnTo>
                    <a:lnTo>
                      <a:pt x="722" y="58"/>
                    </a:lnTo>
                    <a:lnTo>
                      <a:pt x="722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Freeform 47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722" y="3"/>
                  </a:cxn>
                  <a:cxn ang="0">
                    <a:pos x="704" y="4"/>
                  </a:cxn>
                  <a:cxn ang="0">
                    <a:pos x="683" y="5"/>
                  </a:cxn>
                  <a:cxn ang="0">
                    <a:pos x="662" y="6"/>
                  </a:cxn>
                  <a:cxn ang="0">
                    <a:pos x="722" y="6"/>
                  </a:cxn>
                  <a:cxn ang="0">
                    <a:pos x="722" y="3"/>
                  </a:cxn>
                </a:cxnLst>
                <a:rect l="0" t="0" r="r" b="b"/>
                <a:pathLst>
                  <a:path w="725" h="254">
                    <a:moveTo>
                      <a:pt x="722" y="3"/>
                    </a:moveTo>
                    <a:lnTo>
                      <a:pt x="704" y="4"/>
                    </a:lnTo>
                    <a:lnTo>
                      <a:pt x="683" y="5"/>
                    </a:lnTo>
                    <a:lnTo>
                      <a:pt x="662" y="6"/>
                    </a:lnTo>
                    <a:lnTo>
                      <a:pt x="722" y="6"/>
                    </a:lnTo>
                    <a:lnTo>
                      <a:pt x="722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8" name="Freeform 48"/>
            <p:cNvSpPr>
              <a:spLocks/>
            </p:cNvSpPr>
            <p:nvPr/>
          </p:nvSpPr>
          <p:spPr bwMode="auto">
            <a:xfrm>
              <a:off x="8875" y="563"/>
              <a:ext cx="743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42" y="0"/>
                </a:cxn>
              </a:cxnLst>
              <a:rect l="0" t="0" r="r" b="b"/>
              <a:pathLst>
                <a:path w="743" h="20">
                  <a:moveTo>
                    <a:pt x="0" y="0"/>
                  </a:moveTo>
                  <a:lnTo>
                    <a:pt x="742" y="0"/>
                  </a:lnTo>
                </a:path>
              </a:pathLst>
            </a:custGeom>
            <a:noFill/>
            <a:ln w="44449">
              <a:solidFill>
                <a:srgbClr val="008BB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44" name="Рисунок 43" descr="PISA_WebBanner6-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79785" y="197818"/>
            <a:ext cx="2688850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45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6088" y="286909"/>
            <a:ext cx="7416825" cy="77500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Сравнение результатов  стран в </a:t>
            </a:r>
            <a:r>
              <a:rPr lang="en-US" dirty="0" smtClean="0"/>
              <a:t>TIMSS </a:t>
            </a:r>
            <a:r>
              <a:rPr lang="ru-RU" dirty="0" smtClean="0"/>
              <a:t>и</a:t>
            </a:r>
            <a:r>
              <a:rPr lang="en-US" dirty="0" smtClean="0"/>
              <a:t> PISA </a:t>
            </a:r>
            <a:r>
              <a:rPr lang="ru-RU" dirty="0" smtClean="0"/>
              <a:t>в 2003 и 2015 годах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9350" y="1493962"/>
            <a:ext cx="9582150" cy="5540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10548937" y="701874"/>
            <a:ext cx="1021581" cy="1133922"/>
            <a:chOff x="8845" y="281"/>
            <a:chExt cx="816" cy="685"/>
          </a:xfrm>
        </p:grpSpPr>
        <p:sp>
          <p:nvSpPr>
            <p:cNvPr id="5" name="Freeform 10"/>
            <p:cNvSpPr>
              <a:spLocks/>
            </p:cNvSpPr>
            <p:nvPr/>
          </p:nvSpPr>
          <p:spPr bwMode="auto">
            <a:xfrm>
              <a:off x="8845" y="281"/>
              <a:ext cx="816" cy="685"/>
            </a:xfrm>
            <a:custGeom>
              <a:avLst/>
              <a:gdLst/>
              <a:ahLst/>
              <a:cxnLst>
                <a:cxn ang="0">
                  <a:pos x="0" y="684"/>
                </a:cxn>
                <a:cxn ang="0">
                  <a:pos x="816" y="684"/>
                </a:cxn>
                <a:cxn ang="0">
                  <a:pos x="816" y="0"/>
                </a:cxn>
                <a:cxn ang="0">
                  <a:pos x="0" y="0"/>
                </a:cxn>
                <a:cxn ang="0">
                  <a:pos x="0" y="684"/>
                </a:cxn>
              </a:cxnLst>
              <a:rect l="0" t="0" r="r" b="b"/>
              <a:pathLst>
                <a:path w="816" h="685">
                  <a:moveTo>
                    <a:pt x="0" y="684"/>
                  </a:moveTo>
                  <a:lnTo>
                    <a:pt x="816" y="684"/>
                  </a:lnTo>
                  <a:lnTo>
                    <a:pt x="816" y="0"/>
                  </a:lnTo>
                  <a:lnTo>
                    <a:pt x="0" y="0"/>
                  </a:lnTo>
                  <a:lnTo>
                    <a:pt x="0" y="68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6" name="Group 11"/>
            <p:cNvGrpSpPr>
              <a:grpSpLocks/>
            </p:cNvGrpSpPr>
            <p:nvPr/>
          </p:nvGrpSpPr>
          <p:grpSpPr bwMode="auto">
            <a:xfrm>
              <a:off x="8887" y="336"/>
              <a:ext cx="727" cy="154"/>
              <a:chOff x="8887" y="336"/>
              <a:chExt cx="727" cy="154"/>
            </a:xfrm>
          </p:grpSpPr>
          <p:sp>
            <p:nvSpPr>
              <p:cNvPr id="22" name="Freeform 12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89" y="20"/>
                  </a:cxn>
                  <a:cxn ang="0">
                    <a:pos x="53" y="20"/>
                  </a:cxn>
                  <a:cxn ang="0">
                    <a:pos x="53" y="29"/>
                  </a:cxn>
                  <a:cxn ang="0">
                    <a:pos x="53" y="39"/>
                  </a:cxn>
                  <a:cxn ang="0">
                    <a:pos x="53" y="118"/>
                  </a:cxn>
                  <a:cxn ang="0">
                    <a:pos x="53" y="126"/>
                  </a:cxn>
                  <a:cxn ang="0">
                    <a:pos x="52" y="131"/>
                  </a:cxn>
                  <a:cxn ang="0">
                    <a:pos x="52" y="135"/>
                  </a:cxn>
                  <a:cxn ang="0">
                    <a:pos x="51" y="137"/>
                  </a:cxn>
                  <a:cxn ang="0">
                    <a:pos x="27" y="146"/>
                  </a:cxn>
                  <a:cxn ang="0">
                    <a:pos x="27" y="149"/>
                  </a:cxn>
                  <a:cxn ang="0">
                    <a:pos x="48" y="148"/>
                  </a:cxn>
                  <a:cxn ang="0">
                    <a:pos x="67" y="148"/>
                  </a:cxn>
                  <a:cxn ang="0">
                    <a:pos x="111" y="148"/>
                  </a:cxn>
                  <a:cxn ang="0">
                    <a:pos x="114" y="146"/>
                  </a:cxn>
                  <a:cxn ang="0">
                    <a:pos x="92" y="138"/>
                  </a:cxn>
                  <a:cxn ang="0">
                    <a:pos x="90" y="137"/>
                  </a:cxn>
                  <a:cxn ang="0">
                    <a:pos x="89" y="131"/>
                  </a:cxn>
                  <a:cxn ang="0">
                    <a:pos x="88" y="118"/>
                  </a:cxn>
                  <a:cxn ang="0">
                    <a:pos x="88" y="39"/>
                  </a:cxn>
                  <a:cxn ang="0">
                    <a:pos x="88" y="29"/>
                  </a:cxn>
                  <a:cxn ang="0">
                    <a:pos x="89" y="20"/>
                  </a:cxn>
                </a:cxnLst>
                <a:rect l="0" t="0" r="r" b="b"/>
                <a:pathLst>
                  <a:path w="727" h="154">
                    <a:moveTo>
                      <a:pt x="89" y="20"/>
                    </a:moveTo>
                    <a:lnTo>
                      <a:pt x="53" y="20"/>
                    </a:lnTo>
                    <a:lnTo>
                      <a:pt x="53" y="29"/>
                    </a:lnTo>
                    <a:lnTo>
                      <a:pt x="53" y="39"/>
                    </a:lnTo>
                    <a:lnTo>
                      <a:pt x="53" y="118"/>
                    </a:lnTo>
                    <a:lnTo>
                      <a:pt x="53" y="126"/>
                    </a:lnTo>
                    <a:lnTo>
                      <a:pt x="52" y="131"/>
                    </a:lnTo>
                    <a:lnTo>
                      <a:pt x="52" y="135"/>
                    </a:lnTo>
                    <a:lnTo>
                      <a:pt x="51" y="137"/>
                    </a:lnTo>
                    <a:lnTo>
                      <a:pt x="27" y="146"/>
                    </a:lnTo>
                    <a:lnTo>
                      <a:pt x="27" y="149"/>
                    </a:lnTo>
                    <a:lnTo>
                      <a:pt x="48" y="148"/>
                    </a:lnTo>
                    <a:lnTo>
                      <a:pt x="67" y="148"/>
                    </a:lnTo>
                    <a:lnTo>
                      <a:pt x="111" y="148"/>
                    </a:lnTo>
                    <a:lnTo>
                      <a:pt x="114" y="146"/>
                    </a:lnTo>
                    <a:lnTo>
                      <a:pt x="92" y="138"/>
                    </a:lnTo>
                    <a:lnTo>
                      <a:pt x="90" y="137"/>
                    </a:lnTo>
                    <a:lnTo>
                      <a:pt x="89" y="131"/>
                    </a:lnTo>
                    <a:lnTo>
                      <a:pt x="88" y="118"/>
                    </a:lnTo>
                    <a:lnTo>
                      <a:pt x="88" y="39"/>
                    </a:lnTo>
                    <a:lnTo>
                      <a:pt x="88" y="29"/>
                    </a:lnTo>
                    <a:lnTo>
                      <a:pt x="89" y="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Freeform 13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111" y="148"/>
                  </a:cxn>
                  <a:cxn ang="0">
                    <a:pos x="67" y="148"/>
                  </a:cxn>
                  <a:cxn ang="0">
                    <a:pos x="87" y="148"/>
                  </a:cxn>
                  <a:cxn ang="0">
                    <a:pos x="107" y="149"/>
                  </a:cxn>
                  <a:cxn ang="0">
                    <a:pos x="111" y="148"/>
                  </a:cxn>
                </a:cxnLst>
                <a:rect l="0" t="0" r="r" b="b"/>
                <a:pathLst>
                  <a:path w="727" h="154">
                    <a:moveTo>
                      <a:pt x="111" y="148"/>
                    </a:moveTo>
                    <a:lnTo>
                      <a:pt x="67" y="148"/>
                    </a:lnTo>
                    <a:lnTo>
                      <a:pt x="87" y="148"/>
                    </a:lnTo>
                    <a:lnTo>
                      <a:pt x="107" y="149"/>
                    </a:lnTo>
                    <a:lnTo>
                      <a:pt x="111" y="1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Freeform 14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0" y="45"/>
                  </a:cxn>
                  <a:cxn ang="0">
                    <a:pos x="3" y="45"/>
                  </a:cxn>
                  <a:cxn ang="0">
                    <a:pos x="10" y="27"/>
                  </a:cxn>
                  <a:cxn ang="0">
                    <a:pos x="12" y="20"/>
                  </a:cxn>
                  <a:cxn ang="0">
                    <a:pos x="142" y="20"/>
                  </a:cxn>
                  <a:cxn ang="0">
                    <a:pos x="142" y="5"/>
                  </a:cxn>
                  <a:cxn ang="0">
                    <a:pos x="82" y="5"/>
                  </a:cxn>
                  <a:cxn ang="0">
                    <a:pos x="59" y="5"/>
                  </a:cxn>
                  <a:cxn ang="0">
                    <a:pos x="38" y="4"/>
                  </a:cxn>
                  <a:cxn ang="0">
                    <a:pos x="1" y="3"/>
                  </a:cxn>
                </a:cxnLst>
                <a:rect l="0" t="0" r="r" b="b"/>
                <a:pathLst>
                  <a:path w="727" h="154">
                    <a:moveTo>
                      <a:pt x="1" y="3"/>
                    </a:moveTo>
                    <a:lnTo>
                      <a:pt x="0" y="45"/>
                    </a:lnTo>
                    <a:lnTo>
                      <a:pt x="3" y="45"/>
                    </a:lnTo>
                    <a:lnTo>
                      <a:pt x="10" y="27"/>
                    </a:lnTo>
                    <a:lnTo>
                      <a:pt x="12" y="20"/>
                    </a:lnTo>
                    <a:lnTo>
                      <a:pt x="142" y="20"/>
                    </a:lnTo>
                    <a:lnTo>
                      <a:pt x="142" y="5"/>
                    </a:lnTo>
                    <a:lnTo>
                      <a:pt x="82" y="5"/>
                    </a:lnTo>
                    <a:lnTo>
                      <a:pt x="59" y="5"/>
                    </a:lnTo>
                    <a:lnTo>
                      <a:pt x="38" y="4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" name="Freeform 15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142" y="20"/>
                  </a:cxn>
                  <a:cxn ang="0">
                    <a:pos x="129" y="20"/>
                  </a:cxn>
                  <a:cxn ang="0">
                    <a:pos x="132" y="27"/>
                  </a:cxn>
                  <a:cxn ang="0">
                    <a:pos x="138" y="45"/>
                  </a:cxn>
                  <a:cxn ang="0">
                    <a:pos x="142" y="45"/>
                  </a:cxn>
                  <a:cxn ang="0">
                    <a:pos x="142" y="20"/>
                  </a:cxn>
                </a:cxnLst>
                <a:rect l="0" t="0" r="r" b="b"/>
                <a:pathLst>
                  <a:path w="727" h="154">
                    <a:moveTo>
                      <a:pt x="142" y="20"/>
                    </a:moveTo>
                    <a:lnTo>
                      <a:pt x="129" y="20"/>
                    </a:lnTo>
                    <a:lnTo>
                      <a:pt x="132" y="27"/>
                    </a:lnTo>
                    <a:lnTo>
                      <a:pt x="138" y="45"/>
                    </a:lnTo>
                    <a:lnTo>
                      <a:pt x="142" y="45"/>
                    </a:lnTo>
                    <a:lnTo>
                      <a:pt x="142" y="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16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142" y="3"/>
                  </a:cxn>
                  <a:cxn ang="0">
                    <a:pos x="102" y="5"/>
                  </a:cxn>
                  <a:cxn ang="0">
                    <a:pos x="82" y="5"/>
                  </a:cxn>
                  <a:cxn ang="0">
                    <a:pos x="142" y="5"/>
                  </a:cxn>
                  <a:cxn ang="0">
                    <a:pos x="142" y="3"/>
                  </a:cxn>
                </a:cxnLst>
                <a:rect l="0" t="0" r="r" b="b"/>
                <a:pathLst>
                  <a:path w="727" h="154">
                    <a:moveTo>
                      <a:pt x="142" y="3"/>
                    </a:moveTo>
                    <a:lnTo>
                      <a:pt x="102" y="5"/>
                    </a:lnTo>
                    <a:lnTo>
                      <a:pt x="82" y="5"/>
                    </a:lnTo>
                    <a:lnTo>
                      <a:pt x="142" y="5"/>
                    </a:lnTo>
                    <a:lnTo>
                      <a:pt x="142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17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152" y="3"/>
                  </a:cxn>
                  <a:cxn ang="0">
                    <a:pos x="150" y="6"/>
                  </a:cxn>
                  <a:cxn ang="0">
                    <a:pos x="174" y="16"/>
                  </a:cxn>
                  <a:cxn ang="0">
                    <a:pos x="174" y="136"/>
                  </a:cxn>
                  <a:cxn ang="0">
                    <a:pos x="150" y="146"/>
                  </a:cxn>
                  <a:cxn ang="0">
                    <a:pos x="150" y="149"/>
                  </a:cxn>
                  <a:cxn ang="0">
                    <a:pos x="170" y="148"/>
                  </a:cxn>
                  <a:cxn ang="0">
                    <a:pos x="190" y="148"/>
                  </a:cxn>
                  <a:cxn ang="0">
                    <a:pos x="231" y="148"/>
                  </a:cxn>
                  <a:cxn ang="0">
                    <a:pos x="232" y="146"/>
                  </a:cxn>
                  <a:cxn ang="0">
                    <a:pos x="216" y="139"/>
                  </a:cxn>
                  <a:cxn ang="0">
                    <a:pos x="211" y="137"/>
                  </a:cxn>
                  <a:cxn ang="0">
                    <a:pos x="209" y="122"/>
                  </a:cxn>
                  <a:cxn ang="0">
                    <a:pos x="208" y="110"/>
                  </a:cxn>
                  <a:cxn ang="0">
                    <a:pos x="208" y="16"/>
                  </a:cxn>
                  <a:cxn ang="0">
                    <a:pos x="232" y="6"/>
                  </a:cxn>
                  <a:cxn ang="0">
                    <a:pos x="232" y="5"/>
                  </a:cxn>
                  <a:cxn ang="0">
                    <a:pos x="192" y="5"/>
                  </a:cxn>
                  <a:cxn ang="0">
                    <a:pos x="172" y="4"/>
                  </a:cxn>
                  <a:cxn ang="0">
                    <a:pos x="152" y="3"/>
                  </a:cxn>
                </a:cxnLst>
                <a:rect l="0" t="0" r="r" b="b"/>
                <a:pathLst>
                  <a:path w="727" h="154">
                    <a:moveTo>
                      <a:pt x="152" y="3"/>
                    </a:moveTo>
                    <a:lnTo>
                      <a:pt x="150" y="6"/>
                    </a:lnTo>
                    <a:lnTo>
                      <a:pt x="174" y="16"/>
                    </a:lnTo>
                    <a:lnTo>
                      <a:pt x="174" y="136"/>
                    </a:lnTo>
                    <a:lnTo>
                      <a:pt x="150" y="146"/>
                    </a:lnTo>
                    <a:lnTo>
                      <a:pt x="150" y="149"/>
                    </a:lnTo>
                    <a:lnTo>
                      <a:pt x="170" y="148"/>
                    </a:lnTo>
                    <a:lnTo>
                      <a:pt x="190" y="148"/>
                    </a:lnTo>
                    <a:lnTo>
                      <a:pt x="231" y="148"/>
                    </a:lnTo>
                    <a:lnTo>
                      <a:pt x="232" y="146"/>
                    </a:lnTo>
                    <a:lnTo>
                      <a:pt x="216" y="139"/>
                    </a:lnTo>
                    <a:lnTo>
                      <a:pt x="211" y="137"/>
                    </a:lnTo>
                    <a:lnTo>
                      <a:pt x="209" y="122"/>
                    </a:lnTo>
                    <a:lnTo>
                      <a:pt x="208" y="110"/>
                    </a:lnTo>
                    <a:lnTo>
                      <a:pt x="208" y="16"/>
                    </a:lnTo>
                    <a:lnTo>
                      <a:pt x="232" y="6"/>
                    </a:lnTo>
                    <a:lnTo>
                      <a:pt x="232" y="5"/>
                    </a:lnTo>
                    <a:lnTo>
                      <a:pt x="192" y="5"/>
                    </a:lnTo>
                    <a:lnTo>
                      <a:pt x="172" y="4"/>
                    </a:lnTo>
                    <a:lnTo>
                      <a:pt x="152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18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231" y="148"/>
                  </a:cxn>
                  <a:cxn ang="0">
                    <a:pos x="190" y="148"/>
                  </a:cxn>
                  <a:cxn ang="0">
                    <a:pos x="210" y="148"/>
                  </a:cxn>
                  <a:cxn ang="0">
                    <a:pos x="230" y="149"/>
                  </a:cxn>
                  <a:cxn ang="0">
                    <a:pos x="231" y="148"/>
                  </a:cxn>
                </a:cxnLst>
                <a:rect l="0" t="0" r="r" b="b"/>
                <a:pathLst>
                  <a:path w="727" h="154">
                    <a:moveTo>
                      <a:pt x="231" y="148"/>
                    </a:moveTo>
                    <a:lnTo>
                      <a:pt x="190" y="148"/>
                    </a:lnTo>
                    <a:lnTo>
                      <a:pt x="210" y="148"/>
                    </a:lnTo>
                    <a:lnTo>
                      <a:pt x="230" y="149"/>
                    </a:lnTo>
                    <a:lnTo>
                      <a:pt x="231" y="1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Freeform 19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232" y="3"/>
                  </a:cxn>
                  <a:cxn ang="0">
                    <a:pos x="212" y="4"/>
                  </a:cxn>
                  <a:cxn ang="0">
                    <a:pos x="192" y="5"/>
                  </a:cxn>
                  <a:cxn ang="0">
                    <a:pos x="232" y="5"/>
                  </a:cxn>
                  <a:cxn ang="0">
                    <a:pos x="232" y="3"/>
                  </a:cxn>
                </a:cxnLst>
                <a:rect l="0" t="0" r="r" b="b"/>
                <a:pathLst>
                  <a:path w="727" h="154">
                    <a:moveTo>
                      <a:pt x="232" y="3"/>
                    </a:moveTo>
                    <a:lnTo>
                      <a:pt x="212" y="4"/>
                    </a:lnTo>
                    <a:lnTo>
                      <a:pt x="192" y="5"/>
                    </a:lnTo>
                    <a:lnTo>
                      <a:pt x="232" y="5"/>
                    </a:lnTo>
                    <a:lnTo>
                      <a:pt x="232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Freeform 20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248" y="3"/>
                  </a:cxn>
                  <a:cxn ang="0">
                    <a:pos x="248" y="6"/>
                  </a:cxn>
                  <a:cxn ang="0">
                    <a:pos x="271" y="16"/>
                  </a:cxn>
                  <a:cxn ang="0">
                    <a:pos x="271" y="17"/>
                  </a:cxn>
                  <a:cxn ang="0">
                    <a:pos x="272" y="26"/>
                  </a:cxn>
                  <a:cxn ang="0">
                    <a:pos x="271" y="33"/>
                  </a:cxn>
                  <a:cxn ang="0">
                    <a:pos x="270" y="48"/>
                  </a:cxn>
                  <a:cxn ang="0">
                    <a:pos x="268" y="68"/>
                  </a:cxn>
                  <a:cxn ang="0">
                    <a:pos x="264" y="92"/>
                  </a:cxn>
                  <a:cxn ang="0">
                    <a:pos x="260" y="120"/>
                  </a:cxn>
                  <a:cxn ang="0">
                    <a:pos x="258" y="136"/>
                  </a:cxn>
                  <a:cxn ang="0">
                    <a:pos x="257" y="138"/>
                  </a:cxn>
                  <a:cxn ang="0">
                    <a:pos x="253" y="140"/>
                  </a:cxn>
                  <a:cxn ang="0">
                    <a:pos x="238" y="146"/>
                  </a:cxn>
                  <a:cxn ang="0">
                    <a:pos x="238" y="149"/>
                  </a:cxn>
                  <a:cxn ang="0">
                    <a:pos x="257" y="148"/>
                  </a:cxn>
                  <a:cxn ang="0">
                    <a:pos x="300" y="148"/>
                  </a:cxn>
                  <a:cxn ang="0">
                    <a:pos x="300" y="146"/>
                  </a:cxn>
                  <a:cxn ang="0">
                    <a:pos x="284" y="140"/>
                  </a:cxn>
                  <a:cxn ang="0">
                    <a:pos x="280" y="138"/>
                  </a:cxn>
                  <a:cxn ang="0">
                    <a:pos x="278" y="137"/>
                  </a:cxn>
                  <a:cxn ang="0">
                    <a:pos x="278" y="129"/>
                  </a:cxn>
                  <a:cxn ang="0">
                    <a:pos x="279" y="118"/>
                  </a:cxn>
                  <a:cxn ang="0">
                    <a:pos x="281" y="98"/>
                  </a:cxn>
                  <a:cxn ang="0">
                    <a:pos x="283" y="75"/>
                  </a:cxn>
                  <a:cxn ang="0">
                    <a:pos x="286" y="52"/>
                  </a:cxn>
                  <a:cxn ang="0">
                    <a:pos x="288" y="43"/>
                  </a:cxn>
                  <a:cxn ang="0">
                    <a:pos x="327" y="43"/>
                  </a:cxn>
                  <a:cxn ang="0">
                    <a:pos x="322" y="34"/>
                  </a:cxn>
                  <a:cxn ang="0">
                    <a:pos x="312" y="12"/>
                  </a:cxn>
                  <a:cxn ang="0">
                    <a:pos x="303" y="5"/>
                  </a:cxn>
                  <a:cxn ang="0">
                    <a:pos x="276" y="5"/>
                  </a:cxn>
                  <a:cxn ang="0">
                    <a:pos x="248" y="3"/>
                  </a:cxn>
                </a:cxnLst>
                <a:rect l="0" t="0" r="r" b="b"/>
                <a:pathLst>
                  <a:path w="727" h="154">
                    <a:moveTo>
                      <a:pt x="248" y="3"/>
                    </a:moveTo>
                    <a:lnTo>
                      <a:pt x="248" y="6"/>
                    </a:lnTo>
                    <a:lnTo>
                      <a:pt x="271" y="16"/>
                    </a:lnTo>
                    <a:lnTo>
                      <a:pt x="271" y="17"/>
                    </a:lnTo>
                    <a:lnTo>
                      <a:pt x="272" y="26"/>
                    </a:lnTo>
                    <a:lnTo>
                      <a:pt x="271" y="33"/>
                    </a:lnTo>
                    <a:lnTo>
                      <a:pt x="270" y="48"/>
                    </a:lnTo>
                    <a:lnTo>
                      <a:pt x="268" y="68"/>
                    </a:lnTo>
                    <a:lnTo>
                      <a:pt x="264" y="92"/>
                    </a:lnTo>
                    <a:lnTo>
                      <a:pt x="260" y="120"/>
                    </a:lnTo>
                    <a:lnTo>
                      <a:pt x="258" y="136"/>
                    </a:lnTo>
                    <a:lnTo>
                      <a:pt x="257" y="138"/>
                    </a:lnTo>
                    <a:lnTo>
                      <a:pt x="253" y="140"/>
                    </a:lnTo>
                    <a:lnTo>
                      <a:pt x="238" y="146"/>
                    </a:lnTo>
                    <a:lnTo>
                      <a:pt x="238" y="149"/>
                    </a:lnTo>
                    <a:lnTo>
                      <a:pt x="257" y="148"/>
                    </a:lnTo>
                    <a:lnTo>
                      <a:pt x="300" y="148"/>
                    </a:lnTo>
                    <a:lnTo>
                      <a:pt x="300" y="146"/>
                    </a:lnTo>
                    <a:lnTo>
                      <a:pt x="284" y="140"/>
                    </a:lnTo>
                    <a:lnTo>
                      <a:pt x="280" y="138"/>
                    </a:lnTo>
                    <a:lnTo>
                      <a:pt x="278" y="137"/>
                    </a:lnTo>
                    <a:lnTo>
                      <a:pt x="278" y="129"/>
                    </a:lnTo>
                    <a:lnTo>
                      <a:pt x="279" y="118"/>
                    </a:lnTo>
                    <a:lnTo>
                      <a:pt x="281" y="98"/>
                    </a:lnTo>
                    <a:lnTo>
                      <a:pt x="283" y="75"/>
                    </a:lnTo>
                    <a:lnTo>
                      <a:pt x="286" y="52"/>
                    </a:lnTo>
                    <a:lnTo>
                      <a:pt x="288" y="43"/>
                    </a:lnTo>
                    <a:lnTo>
                      <a:pt x="327" y="43"/>
                    </a:lnTo>
                    <a:lnTo>
                      <a:pt x="322" y="34"/>
                    </a:lnTo>
                    <a:lnTo>
                      <a:pt x="312" y="12"/>
                    </a:lnTo>
                    <a:lnTo>
                      <a:pt x="303" y="5"/>
                    </a:lnTo>
                    <a:lnTo>
                      <a:pt x="276" y="5"/>
                    </a:lnTo>
                    <a:lnTo>
                      <a:pt x="248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Freeform 21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300" y="148"/>
                  </a:cxn>
                  <a:cxn ang="0">
                    <a:pos x="279" y="148"/>
                  </a:cxn>
                  <a:cxn ang="0">
                    <a:pos x="300" y="149"/>
                  </a:cxn>
                  <a:cxn ang="0">
                    <a:pos x="300" y="148"/>
                  </a:cxn>
                </a:cxnLst>
                <a:rect l="0" t="0" r="r" b="b"/>
                <a:pathLst>
                  <a:path w="727" h="154">
                    <a:moveTo>
                      <a:pt x="300" y="148"/>
                    </a:moveTo>
                    <a:lnTo>
                      <a:pt x="279" y="148"/>
                    </a:lnTo>
                    <a:lnTo>
                      <a:pt x="300" y="149"/>
                    </a:lnTo>
                    <a:lnTo>
                      <a:pt x="300" y="1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Freeform 22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327" y="43"/>
                  </a:cxn>
                  <a:cxn ang="0">
                    <a:pos x="288" y="43"/>
                  </a:cxn>
                  <a:cxn ang="0">
                    <a:pos x="296" y="62"/>
                  </a:cxn>
                  <a:cxn ang="0">
                    <a:pos x="304" y="80"/>
                  </a:cxn>
                  <a:cxn ang="0">
                    <a:pos x="312" y="98"/>
                  </a:cxn>
                  <a:cxn ang="0">
                    <a:pos x="320" y="116"/>
                  </a:cxn>
                  <a:cxn ang="0">
                    <a:pos x="328" y="135"/>
                  </a:cxn>
                  <a:cxn ang="0">
                    <a:pos x="344" y="149"/>
                  </a:cxn>
                  <a:cxn ang="0">
                    <a:pos x="351" y="131"/>
                  </a:cxn>
                  <a:cxn ang="0">
                    <a:pos x="359" y="112"/>
                  </a:cxn>
                  <a:cxn ang="0">
                    <a:pos x="367" y="94"/>
                  </a:cxn>
                  <a:cxn ang="0">
                    <a:pos x="375" y="77"/>
                  </a:cxn>
                  <a:cxn ang="0">
                    <a:pos x="357" y="77"/>
                  </a:cxn>
                  <a:cxn ang="0">
                    <a:pos x="345" y="69"/>
                  </a:cxn>
                  <a:cxn ang="0">
                    <a:pos x="333" y="54"/>
                  </a:cxn>
                  <a:cxn ang="0">
                    <a:pos x="327" y="43"/>
                  </a:cxn>
                </a:cxnLst>
                <a:rect l="0" t="0" r="r" b="b"/>
                <a:pathLst>
                  <a:path w="727" h="154">
                    <a:moveTo>
                      <a:pt x="327" y="43"/>
                    </a:moveTo>
                    <a:lnTo>
                      <a:pt x="288" y="43"/>
                    </a:lnTo>
                    <a:lnTo>
                      <a:pt x="296" y="62"/>
                    </a:lnTo>
                    <a:lnTo>
                      <a:pt x="304" y="80"/>
                    </a:lnTo>
                    <a:lnTo>
                      <a:pt x="312" y="98"/>
                    </a:lnTo>
                    <a:lnTo>
                      <a:pt x="320" y="116"/>
                    </a:lnTo>
                    <a:lnTo>
                      <a:pt x="328" y="135"/>
                    </a:lnTo>
                    <a:lnTo>
                      <a:pt x="344" y="149"/>
                    </a:lnTo>
                    <a:lnTo>
                      <a:pt x="351" y="131"/>
                    </a:lnTo>
                    <a:lnTo>
                      <a:pt x="359" y="112"/>
                    </a:lnTo>
                    <a:lnTo>
                      <a:pt x="367" y="94"/>
                    </a:lnTo>
                    <a:lnTo>
                      <a:pt x="375" y="77"/>
                    </a:lnTo>
                    <a:lnTo>
                      <a:pt x="357" y="77"/>
                    </a:lnTo>
                    <a:lnTo>
                      <a:pt x="345" y="69"/>
                    </a:lnTo>
                    <a:lnTo>
                      <a:pt x="333" y="54"/>
                    </a:lnTo>
                    <a:lnTo>
                      <a:pt x="327" y="4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" name="Freeform 23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427" y="39"/>
                  </a:cxn>
                  <a:cxn ang="0">
                    <a:pos x="392" y="39"/>
                  </a:cxn>
                  <a:cxn ang="0">
                    <a:pos x="395" y="62"/>
                  </a:cxn>
                  <a:cxn ang="0">
                    <a:pos x="397" y="83"/>
                  </a:cxn>
                  <a:cxn ang="0">
                    <a:pos x="400" y="106"/>
                  </a:cxn>
                  <a:cxn ang="0">
                    <a:pos x="401" y="125"/>
                  </a:cxn>
                  <a:cxn ang="0">
                    <a:pos x="402" y="136"/>
                  </a:cxn>
                  <a:cxn ang="0">
                    <a:pos x="400" y="138"/>
                  </a:cxn>
                  <a:cxn ang="0">
                    <a:pos x="397" y="139"/>
                  </a:cxn>
                  <a:cxn ang="0">
                    <a:pos x="379" y="146"/>
                  </a:cxn>
                  <a:cxn ang="0">
                    <a:pos x="379" y="149"/>
                  </a:cxn>
                  <a:cxn ang="0">
                    <a:pos x="404" y="148"/>
                  </a:cxn>
                  <a:cxn ang="0">
                    <a:pos x="459" y="148"/>
                  </a:cxn>
                  <a:cxn ang="0">
                    <a:pos x="461" y="146"/>
                  </a:cxn>
                  <a:cxn ang="0">
                    <a:pos x="444" y="139"/>
                  </a:cxn>
                  <a:cxn ang="0">
                    <a:pos x="440" y="137"/>
                  </a:cxn>
                  <a:cxn ang="0">
                    <a:pos x="440" y="136"/>
                  </a:cxn>
                  <a:cxn ang="0">
                    <a:pos x="439" y="136"/>
                  </a:cxn>
                  <a:cxn ang="0">
                    <a:pos x="438" y="129"/>
                  </a:cxn>
                  <a:cxn ang="0">
                    <a:pos x="435" y="106"/>
                  </a:cxn>
                  <a:cxn ang="0">
                    <a:pos x="431" y="82"/>
                  </a:cxn>
                  <a:cxn ang="0">
                    <a:pos x="429" y="60"/>
                  </a:cxn>
                  <a:cxn ang="0">
                    <a:pos x="427" y="41"/>
                  </a:cxn>
                  <a:cxn ang="0">
                    <a:pos x="427" y="39"/>
                  </a:cxn>
                </a:cxnLst>
                <a:rect l="0" t="0" r="r" b="b"/>
                <a:pathLst>
                  <a:path w="727" h="154">
                    <a:moveTo>
                      <a:pt x="427" y="39"/>
                    </a:moveTo>
                    <a:lnTo>
                      <a:pt x="392" y="39"/>
                    </a:lnTo>
                    <a:lnTo>
                      <a:pt x="395" y="62"/>
                    </a:lnTo>
                    <a:lnTo>
                      <a:pt x="397" y="83"/>
                    </a:lnTo>
                    <a:lnTo>
                      <a:pt x="400" y="106"/>
                    </a:lnTo>
                    <a:lnTo>
                      <a:pt x="401" y="125"/>
                    </a:lnTo>
                    <a:lnTo>
                      <a:pt x="402" y="136"/>
                    </a:lnTo>
                    <a:lnTo>
                      <a:pt x="400" y="138"/>
                    </a:lnTo>
                    <a:lnTo>
                      <a:pt x="397" y="139"/>
                    </a:lnTo>
                    <a:lnTo>
                      <a:pt x="379" y="146"/>
                    </a:lnTo>
                    <a:lnTo>
                      <a:pt x="379" y="149"/>
                    </a:lnTo>
                    <a:lnTo>
                      <a:pt x="404" y="148"/>
                    </a:lnTo>
                    <a:lnTo>
                      <a:pt x="459" y="148"/>
                    </a:lnTo>
                    <a:lnTo>
                      <a:pt x="461" y="146"/>
                    </a:lnTo>
                    <a:lnTo>
                      <a:pt x="444" y="139"/>
                    </a:lnTo>
                    <a:lnTo>
                      <a:pt x="440" y="137"/>
                    </a:lnTo>
                    <a:lnTo>
                      <a:pt x="440" y="136"/>
                    </a:lnTo>
                    <a:lnTo>
                      <a:pt x="439" y="136"/>
                    </a:lnTo>
                    <a:lnTo>
                      <a:pt x="438" y="129"/>
                    </a:lnTo>
                    <a:lnTo>
                      <a:pt x="435" y="106"/>
                    </a:lnTo>
                    <a:lnTo>
                      <a:pt x="431" y="82"/>
                    </a:lnTo>
                    <a:lnTo>
                      <a:pt x="429" y="60"/>
                    </a:lnTo>
                    <a:lnTo>
                      <a:pt x="427" y="41"/>
                    </a:lnTo>
                    <a:lnTo>
                      <a:pt x="427" y="3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Freeform 24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459" y="148"/>
                  </a:cxn>
                  <a:cxn ang="0">
                    <a:pos x="417" y="148"/>
                  </a:cxn>
                  <a:cxn ang="0">
                    <a:pos x="437" y="148"/>
                  </a:cxn>
                  <a:cxn ang="0">
                    <a:pos x="457" y="149"/>
                  </a:cxn>
                  <a:cxn ang="0">
                    <a:pos x="459" y="148"/>
                  </a:cxn>
                </a:cxnLst>
                <a:rect l="0" t="0" r="r" b="b"/>
                <a:pathLst>
                  <a:path w="727" h="154">
                    <a:moveTo>
                      <a:pt x="459" y="148"/>
                    </a:moveTo>
                    <a:lnTo>
                      <a:pt x="417" y="148"/>
                    </a:lnTo>
                    <a:lnTo>
                      <a:pt x="437" y="148"/>
                    </a:lnTo>
                    <a:lnTo>
                      <a:pt x="457" y="149"/>
                    </a:lnTo>
                    <a:lnTo>
                      <a:pt x="459" y="1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Freeform 25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389" y="3"/>
                  </a:cxn>
                  <a:cxn ang="0">
                    <a:pos x="381" y="23"/>
                  </a:cxn>
                  <a:cxn ang="0">
                    <a:pos x="373" y="41"/>
                  </a:cxn>
                  <a:cxn ang="0">
                    <a:pos x="365" y="59"/>
                  </a:cxn>
                  <a:cxn ang="0">
                    <a:pos x="357" y="77"/>
                  </a:cxn>
                  <a:cxn ang="0">
                    <a:pos x="375" y="77"/>
                  </a:cxn>
                  <a:cxn ang="0">
                    <a:pos x="392" y="39"/>
                  </a:cxn>
                  <a:cxn ang="0">
                    <a:pos x="392" y="39"/>
                  </a:cxn>
                  <a:cxn ang="0">
                    <a:pos x="427" y="39"/>
                  </a:cxn>
                  <a:cxn ang="0">
                    <a:pos x="426" y="26"/>
                  </a:cxn>
                  <a:cxn ang="0">
                    <a:pos x="426" y="17"/>
                  </a:cxn>
                  <a:cxn ang="0">
                    <a:pos x="426" y="15"/>
                  </a:cxn>
                  <a:cxn ang="0">
                    <a:pos x="429" y="14"/>
                  </a:cxn>
                  <a:cxn ang="0">
                    <a:pos x="448" y="6"/>
                  </a:cxn>
                  <a:cxn ang="0">
                    <a:pos x="448" y="5"/>
                  </a:cxn>
                  <a:cxn ang="0">
                    <a:pos x="406" y="5"/>
                  </a:cxn>
                  <a:cxn ang="0">
                    <a:pos x="396" y="4"/>
                  </a:cxn>
                  <a:cxn ang="0">
                    <a:pos x="389" y="3"/>
                  </a:cxn>
                </a:cxnLst>
                <a:rect l="0" t="0" r="r" b="b"/>
                <a:pathLst>
                  <a:path w="727" h="154">
                    <a:moveTo>
                      <a:pt x="389" y="3"/>
                    </a:moveTo>
                    <a:lnTo>
                      <a:pt x="381" y="23"/>
                    </a:lnTo>
                    <a:lnTo>
                      <a:pt x="373" y="41"/>
                    </a:lnTo>
                    <a:lnTo>
                      <a:pt x="365" y="59"/>
                    </a:lnTo>
                    <a:lnTo>
                      <a:pt x="357" y="77"/>
                    </a:lnTo>
                    <a:lnTo>
                      <a:pt x="375" y="77"/>
                    </a:lnTo>
                    <a:lnTo>
                      <a:pt x="392" y="39"/>
                    </a:lnTo>
                    <a:lnTo>
                      <a:pt x="427" y="39"/>
                    </a:lnTo>
                    <a:lnTo>
                      <a:pt x="426" y="26"/>
                    </a:lnTo>
                    <a:lnTo>
                      <a:pt x="426" y="17"/>
                    </a:lnTo>
                    <a:lnTo>
                      <a:pt x="426" y="15"/>
                    </a:lnTo>
                    <a:lnTo>
                      <a:pt x="429" y="14"/>
                    </a:lnTo>
                    <a:lnTo>
                      <a:pt x="448" y="6"/>
                    </a:lnTo>
                    <a:lnTo>
                      <a:pt x="448" y="5"/>
                    </a:lnTo>
                    <a:lnTo>
                      <a:pt x="406" y="5"/>
                    </a:lnTo>
                    <a:lnTo>
                      <a:pt x="396" y="4"/>
                    </a:lnTo>
                    <a:lnTo>
                      <a:pt x="389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Freeform 26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302" y="4"/>
                  </a:cxn>
                  <a:cxn ang="0">
                    <a:pos x="291" y="5"/>
                  </a:cxn>
                  <a:cxn ang="0">
                    <a:pos x="303" y="5"/>
                  </a:cxn>
                  <a:cxn ang="0">
                    <a:pos x="302" y="4"/>
                  </a:cxn>
                </a:cxnLst>
                <a:rect l="0" t="0" r="r" b="b"/>
                <a:pathLst>
                  <a:path w="727" h="154">
                    <a:moveTo>
                      <a:pt x="302" y="4"/>
                    </a:moveTo>
                    <a:lnTo>
                      <a:pt x="291" y="5"/>
                    </a:lnTo>
                    <a:lnTo>
                      <a:pt x="303" y="5"/>
                    </a:lnTo>
                    <a:lnTo>
                      <a:pt x="302" y="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Freeform 27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448" y="3"/>
                  </a:cxn>
                  <a:cxn ang="0">
                    <a:pos x="423" y="5"/>
                  </a:cxn>
                  <a:cxn ang="0">
                    <a:pos x="448" y="5"/>
                  </a:cxn>
                  <a:cxn ang="0">
                    <a:pos x="448" y="3"/>
                  </a:cxn>
                </a:cxnLst>
                <a:rect l="0" t="0" r="r" b="b"/>
                <a:pathLst>
                  <a:path w="727" h="154">
                    <a:moveTo>
                      <a:pt x="448" y="3"/>
                    </a:moveTo>
                    <a:lnTo>
                      <a:pt x="423" y="5"/>
                    </a:lnTo>
                    <a:lnTo>
                      <a:pt x="448" y="5"/>
                    </a:lnTo>
                    <a:lnTo>
                      <a:pt x="448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Freeform 28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484" y="106"/>
                  </a:cxn>
                  <a:cxn ang="0">
                    <a:pos x="480" y="106"/>
                  </a:cxn>
                  <a:cxn ang="0">
                    <a:pos x="479" y="146"/>
                  </a:cxn>
                  <a:cxn ang="0">
                    <a:pos x="492" y="150"/>
                  </a:cxn>
                  <a:cxn ang="0">
                    <a:pos x="514" y="153"/>
                  </a:cxn>
                  <a:cxn ang="0">
                    <a:pos x="538" y="151"/>
                  </a:cxn>
                  <a:cxn ang="0">
                    <a:pos x="560" y="145"/>
                  </a:cxn>
                  <a:cxn ang="0">
                    <a:pos x="567" y="141"/>
                  </a:cxn>
                  <a:cxn ang="0">
                    <a:pos x="511" y="141"/>
                  </a:cxn>
                  <a:cxn ang="0">
                    <a:pos x="496" y="137"/>
                  </a:cxn>
                  <a:cxn ang="0">
                    <a:pos x="494" y="132"/>
                  </a:cxn>
                  <a:cxn ang="0">
                    <a:pos x="484" y="106"/>
                  </a:cxn>
                </a:cxnLst>
                <a:rect l="0" t="0" r="r" b="b"/>
                <a:pathLst>
                  <a:path w="727" h="154">
                    <a:moveTo>
                      <a:pt x="484" y="106"/>
                    </a:moveTo>
                    <a:lnTo>
                      <a:pt x="480" y="106"/>
                    </a:lnTo>
                    <a:lnTo>
                      <a:pt x="479" y="146"/>
                    </a:lnTo>
                    <a:lnTo>
                      <a:pt x="492" y="150"/>
                    </a:lnTo>
                    <a:lnTo>
                      <a:pt x="514" y="153"/>
                    </a:lnTo>
                    <a:lnTo>
                      <a:pt x="538" y="151"/>
                    </a:lnTo>
                    <a:lnTo>
                      <a:pt x="560" y="145"/>
                    </a:lnTo>
                    <a:lnTo>
                      <a:pt x="567" y="141"/>
                    </a:lnTo>
                    <a:lnTo>
                      <a:pt x="511" y="141"/>
                    </a:lnTo>
                    <a:lnTo>
                      <a:pt x="496" y="137"/>
                    </a:lnTo>
                    <a:lnTo>
                      <a:pt x="494" y="132"/>
                    </a:lnTo>
                    <a:lnTo>
                      <a:pt x="484" y="10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29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553" y="0"/>
                  </a:cxn>
                  <a:cxn ang="0">
                    <a:pos x="543" y="0"/>
                  </a:cxn>
                  <a:cxn ang="0">
                    <a:pos x="517" y="2"/>
                  </a:cxn>
                  <a:cxn ang="0">
                    <a:pos x="497" y="10"/>
                  </a:cxn>
                  <a:cxn ang="0">
                    <a:pos x="483" y="25"/>
                  </a:cxn>
                  <a:cxn ang="0">
                    <a:pos x="485" y="50"/>
                  </a:cxn>
                  <a:cxn ang="0">
                    <a:pos x="495" y="68"/>
                  </a:cxn>
                  <a:cxn ang="0">
                    <a:pos x="510" y="80"/>
                  </a:cxn>
                  <a:cxn ang="0">
                    <a:pos x="525" y="90"/>
                  </a:cxn>
                  <a:cxn ang="0">
                    <a:pos x="539" y="99"/>
                  </a:cxn>
                  <a:cxn ang="0">
                    <a:pos x="547" y="109"/>
                  </a:cxn>
                  <a:cxn ang="0">
                    <a:pos x="541" y="132"/>
                  </a:cxn>
                  <a:cxn ang="0">
                    <a:pos x="524" y="140"/>
                  </a:cxn>
                  <a:cxn ang="0">
                    <a:pos x="511" y="141"/>
                  </a:cxn>
                  <a:cxn ang="0">
                    <a:pos x="567" y="141"/>
                  </a:cxn>
                  <a:cxn ang="0">
                    <a:pos x="578" y="134"/>
                  </a:cxn>
                  <a:cxn ang="0">
                    <a:pos x="587" y="116"/>
                  </a:cxn>
                  <a:cxn ang="0">
                    <a:pos x="582" y="93"/>
                  </a:cxn>
                  <a:cxn ang="0">
                    <a:pos x="570" y="78"/>
                  </a:cxn>
                  <a:cxn ang="0">
                    <a:pos x="554" y="68"/>
                  </a:cxn>
                  <a:cxn ang="0">
                    <a:pos x="538" y="59"/>
                  </a:cxn>
                  <a:cxn ang="0">
                    <a:pos x="524" y="50"/>
                  </a:cxn>
                  <a:cxn ang="0">
                    <a:pos x="517" y="38"/>
                  </a:cxn>
                  <a:cxn ang="0">
                    <a:pos x="517" y="19"/>
                  </a:cxn>
                  <a:cxn ang="0">
                    <a:pos x="530" y="12"/>
                  </a:cxn>
                  <a:cxn ang="0">
                    <a:pos x="581" y="12"/>
                  </a:cxn>
                  <a:cxn ang="0">
                    <a:pos x="581" y="5"/>
                  </a:cxn>
                  <a:cxn ang="0">
                    <a:pos x="567" y="2"/>
                  </a:cxn>
                  <a:cxn ang="0">
                    <a:pos x="553" y="0"/>
                  </a:cxn>
                </a:cxnLst>
                <a:rect l="0" t="0" r="r" b="b"/>
                <a:pathLst>
                  <a:path w="727" h="154">
                    <a:moveTo>
                      <a:pt x="553" y="0"/>
                    </a:moveTo>
                    <a:lnTo>
                      <a:pt x="543" y="0"/>
                    </a:lnTo>
                    <a:lnTo>
                      <a:pt x="517" y="2"/>
                    </a:lnTo>
                    <a:lnTo>
                      <a:pt x="497" y="10"/>
                    </a:lnTo>
                    <a:lnTo>
                      <a:pt x="483" y="25"/>
                    </a:lnTo>
                    <a:lnTo>
                      <a:pt x="485" y="50"/>
                    </a:lnTo>
                    <a:lnTo>
                      <a:pt x="495" y="68"/>
                    </a:lnTo>
                    <a:lnTo>
                      <a:pt x="510" y="80"/>
                    </a:lnTo>
                    <a:lnTo>
                      <a:pt x="525" y="90"/>
                    </a:lnTo>
                    <a:lnTo>
                      <a:pt x="539" y="99"/>
                    </a:lnTo>
                    <a:lnTo>
                      <a:pt x="547" y="109"/>
                    </a:lnTo>
                    <a:lnTo>
                      <a:pt x="541" y="132"/>
                    </a:lnTo>
                    <a:lnTo>
                      <a:pt x="524" y="140"/>
                    </a:lnTo>
                    <a:lnTo>
                      <a:pt x="511" y="141"/>
                    </a:lnTo>
                    <a:lnTo>
                      <a:pt x="567" y="141"/>
                    </a:lnTo>
                    <a:lnTo>
                      <a:pt x="578" y="134"/>
                    </a:lnTo>
                    <a:lnTo>
                      <a:pt x="587" y="116"/>
                    </a:lnTo>
                    <a:lnTo>
                      <a:pt x="582" y="93"/>
                    </a:lnTo>
                    <a:lnTo>
                      <a:pt x="570" y="78"/>
                    </a:lnTo>
                    <a:lnTo>
                      <a:pt x="554" y="68"/>
                    </a:lnTo>
                    <a:lnTo>
                      <a:pt x="538" y="59"/>
                    </a:lnTo>
                    <a:lnTo>
                      <a:pt x="524" y="50"/>
                    </a:lnTo>
                    <a:lnTo>
                      <a:pt x="517" y="38"/>
                    </a:lnTo>
                    <a:lnTo>
                      <a:pt x="517" y="19"/>
                    </a:lnTo>
                    <a:lnTo>
                      <a:pt x="530" y="12"/>
                    </a:lnTo>
                    <a:lnTo>
                      <a:pt x="581" y="12"/>
                    </a:lnTo>
                    <a:lnTo>
                      <a:pt x="581" y="5"/>
                    </a:lnTo>
                    <a:lnTo>
                      <a:pt x="567" y="2"/>
                    </a:lnTo>
                    <a:lnTo>
                      <a:pt x="55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30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581" y="12"/>
                  </a:cxn>
                  <a:cxn ang="0">
                    <a:pos x="555" y="12"/>
                  </a:cxn>
                  <a:cxn ang="0">
                    <a:pos x="565" y="15"/>
                  </a:cxn>
                  <a:cxn ang="0">
                    <a:pos x="576" y="44"/>
                  </a:cxn>
                  <a:cxn ang="0">
                    <a:pos x="580" y="44"/>
                  </a:cxn>
                  <a:cxn ang="0">
                    <a:pos x="581" y="12"/>
                  </a:cxn>
                </a:cxnLst>
                <a:rect l="0" t="0" r="r" b="b"/>
                <a:pathLst>
                  <a:path w="727" h="154">
                    <a:moveTo>
                      <a:pt x="581" y="12"/>
                    </a:moveTo>
                    <a:lnTo>
                      <a:pt x="555" y="12"/>
                    </a:lnTo>
                    <a:lnTo>
                      <a:pt x="565" y="15"/>
                    </a:lnTo>
                    <a:lnTo>
                      <a:pt x="576" y="44"/>
                    </a:lnTo>
                    <a:lnTo>
                      <a:pt x="580" y="44"/>
                    </a:lnTo>
                    <a:lnTo>
                      <a:pt x="581" y="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Freeform 31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624" y="106"/>
                  </a:cxn>
                  <a:cxn ang="0">
                    <a:pos x="620" y="106"/>
                  </a:cxn>
                  <a:cxn ang="0">
                    <a:pos x="618" y="146"/>
                  </a:cxn>
                  <a:cxn ang="0">
                    <a:pos x="631" y="150"/>
                  </a:cxn>
                  <a:cxn ang="0">
                    <a:pos x="653" y="153"/>
                  </a:cxn>
                  <a:cxn ang="0">
                    <a:pos x="677" y="151"/>
                  </a:cxn>
                  <a:cxn ang="0">
                    <a:pos x="700" y="145"/>
                  </a:cxn>
                  <a:cxn ang="0">
                    <a:pos x="706" y="141"/>
                  </a:cxn>
                  <a:cxn ang="0">
                    <a:pos x="650" y="141"/>
                  </a:cxn>
                  <a:cxn ang="0">
                    <a:pos x="635" y="137"/>
                  </a:cxn>
                  <a:cxn ang="0">
                    <a:pos x="633" y="132"/>
                  </a:cxn>
                  <a:cxn ang="0">
                    <a:pos x="624" y="106"/>
                  </a:cxn>
                </a:cxnLst>
                <a:rect l="0" t="0" r="r" b="b"/>
                <a:pathLst>
                  <a:path w="727" h="154">
                    <a:moveTo>
                      <a:pt x="624" y="106"/>
                    </a:moveTo>
                    <a:lnTo>
                      <a:pt x="620" y="106"/>
                    </a:lnTo>
                    <a:lnTo>
                      <a:pt x="618" y="146"/>
                    </a:lnTo>
                    <a:lnTo>
                      <a:pt x="631" y="150"/>
                    </a:lnTo>
                    <a:lnTo>
                      <a:pt x="653" y="153"/>
                    </a:lnTo>
                    <a:lnTo>
                      <a:pt x="677" y="151"/>
                    </a:lnTo>
                    <a:lnTo>
                      <a:pt x="700" y="145"/>
                    </a:lnTo>
                    <a:lnTo>
                      <a:pt x="706" y="141"/>
                    </a:lnTo>
                    <a:lnTo>
                      <a:pt x="650" y="141"/>
                    </a:lnTo>
                    <a:lnTo>
                      <a:pt x="635" y="137"/>
                    </a:lnTo>
                    <a:lnTo>
                      <a:pt x="633" y="132"/>
                    </a:lnTo>
                    <a:lnTo>
                      <a:pt x="624" y="10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Freeform 32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692" y="0"/>
                  </a:cxn>
                  <a:cxn ang="0">
                    <a:pos x="682" y="0"/>
                  </a:cxn>
                  <a:cxn ang="0">
                    <a:pos x="656" y="2"/>
                  </a:cxn>
                  <a:cxn ang="0">
                    <a:pos x="636" y="10"/>
                  </a:cxn>
                  <a:cxn ang="0">
                    <a:pos x="622" y="25"/>
                  </a:cxn>
                  <a:cxn ang="0">
                    <a:pos x="625" y="50"/>
                  </a:cxn>
                  <a:cxn ang="0">
                    <a:pos x="635" y="68"/>
                  </a:cxn>
                  <a:cxn ang="0">
                    <a:pos x="649" y="80"/>
                  </a:cxn>
                  <a:cxn ang="0">
                    <a:pos x="664" y="90"/>
                  </a:cxn>
                  <a:cxn ang="0">
                    <a:pos x="678" y="99"/>
                  </a:cxn>
                  <a:cxn ang="0">
                    <a:pos x="687" y="109"/>
                  </a:cxn>
                  <a:cxn ang="0">
                    <a:pos x="681" y="132"/>
                  </a:cxn>
                  <a:cxn ang="0">
                    <a:pos x="663" y="140"/>
                  </a:cxn>
                  <a:cxn ang="0">
                    <a:pos x="650" y="141"/>
                  </a:cxn>
                  <a:cxn ang="0">
                    <a:pos x="706" y="141"/>
                  </a:cxn>
                  <a:cxn ang="0">
                    <a:pos x="717" y="134"/>
                  </a:cxn>
                  <a:cxn ang="0">
                    <a:pos x="726" y="116"/>
                  </a:cxn>
                  <a:cxn ang="0">
                    <a:pos x="722" y="93"/>
                  </a:cxn>
                  <a:cxn ang="0">
                    <a:pos x="709" y="78"/>
                  </a:cxn>
                  <a:cxn ang="0">
                    <a:pos x="693" y="68"/>
                  </a:cxn>
                  <a:cxn ang="0">
                    <a:pos x="677" y="59"/>
                  </a:cxn>
                  <a:cxn ang="0">
                    <a:pos x="663" y="50"/>
                  </a:cxn>
                  <a:cxn ang="0">
                    <a:pos x="656" y="38"/>
                  </a:cxn>
                  <a:cxn ang="0">
                    <a:pos x="656" y="19"/>
                  </a:cxn>
                  <a:cxn ang="0">
                    <a:pos x="669" y="12"/>
                  </a:cxn>
                  <a:cxn ang="0">
                    <a:pos x="720" y="12"/>
                  </a:cxn>
                  <a:cxn ang="0">
                    <a:pos x="720" y="5"/>
                  </a:cxn>
                  <a:cxn ang="0">
                    <a:pos x="706" y="2"/>
                  </a:cxn>
                  <a:cxn ang="0">
                    <a:pos x="692" y="0"/>
                  </a:cxn>
                </a:cxnLst>
                <a:rect l="0" t="0" r="r" b="b"/>
                <a:pathLst>
                  <a:path w="727" h="154">
                    <a:moveTo>
                      <a:pt x="692" y="0"/>
                    </a:moveTo>
                    <a:lnTo>
                      <a:pt x="682" y="0"/>
                    </a:lnTo>
                    <a:lnTo>
                      <a:pt x="656" y="2"/>
                    </a:lnTo>
                    <a:lnTo>
                      <a:pt x="636" y="10"/>
                    </a:lnTo>
                    <a:lnTo>
                      <a:pt x="622" y="25"/>
                    </a:lnTo>
                    <a:lnTo>
                      <a:pt x="625" y="50"/>
                    </a:lnTo>
                    <a:lnTo>
                      <a:pt x="635" y="68"/>
                    </a:lnTo>
                    <a:lnTo>
                      <a:pt x="649" y="80"/>
                    </a:lnTo>
                    <a:lnTo>
                      <a:pt x="664" y="90"/>
                    </a:lnTo>
                    <a:lnTo>
                      <a:pt x="678" y="99"/>
                    </a:lnTo>
                    <a:lnTo>
                      <a:pt x="687" y="109"/>
                    </a:lnTo>
                    <a:lnTo>
                      <a:pt x="681" y="132"/>
                    </a:lnTo>
                    <a:lnTo>
                      <a:pt x="663" y="140"/>
                    </a:lnTo>
                    <a:lnTo>
                      <a:pt x="650" y="141"/>
                    </a:lnTo>
                    <a:lnTo>
                      <a:pt x="706" y="141"/>
                    </a:lnTo>
                    <a:lnTo>
                      <a:pt x="717" y="134"/>
                    </a:lnTo>
                    <a:lnTo>
                      <a:pt x="726" y="116"/>
                    </a:lnTo>
                    <a:lnTo>
                      <a:pt x="722" y="93"/>
                    </a:lnTo>
                    <a:lnTo>
                      <a:pt x="709" y="78"/>
                    </a:lnTo>
                    <a:lnTo>
                      <a:pt x="693" y="68"/>
                    </a:lnTo>
                    <a:lnTo>
                      <a:pt x="677" y="59"/>
                    </a:lnTo>
                    <a:lnTo>
                      <a:pt x="663" y="50"/>
                    </a:lnTo>
                    <a:lnTo>
                      <a:pt x="656" y="38"/>
                    </a:lnTo>
                    <a:lnTo>
                      <a:pt x="656" y="19"/>
                    </a:lnTo>
                    <a:lnTo>
                      <a:pt x="669" y="12"/>
                    </a:lnTo>
                    <a:lnTo>
                      <a:pt x="720" y="12"/>
                    </a:lnTo>
                    <a:lnTo>
                      <a:pt x="720" y="5"/>
                    </a:lnTo>
                    <a:lnTo>
                      <a:pt x="706" y="2"/>
                    </a:lnTo>
                    <a:lnTo>
                      <a:pt x="69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Freeform 33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720" y="12"/>
                  </a:cxn>
                  <a:cxn ang="0">
                    <a:pos x="694" y="12"/>
                  </a:cxn>
                  <a:cxn ang="0">
                    <a:pos x="704" y="15"/>
                  </a:cxn>
                  <a:cxn ang="0">
                    <a:pos x="705" y="18"/>
                  </a:cxn>
                  <a:cxn ang="0">
                    <a:pos x="715" y="44"/>
                  </a:cxn>
                  <a:cxn ang="0">
                    <a:pos x="719" y="44"/>
                  </a:cxn>
                  <a:cxn ang="0">
                    <a:pos x="720" y="12"/>
                  </a:cxn>
                </a:cxnLst>
                <a:rect l="0" t="0" r="r" b="b"/>
                <a:pathLst>
                  <a:path w="727" h="154">
                    <a:moveTo>
                      <a:pt x="720" y="12"/>
                    </a:moveTo>
                    <a:lnTo>
                      <a:pt x="694" y="12"/>
                    </a:lnTo>
                    <a:lnTo>
                      <a:pt x="704" y="15"/>
                    </a:lnTo>
                    <a:lnTo>
                      <a:pt x="705" y="18"/>
                    </a:lnTo>
                    <a:lnTo>
                      <a:pt x="715" y="44"/>
                    </a:lnTo>
                    <a:lnTo>
                      <a:pt x="719" y="44"/>
                    </a:lnTo>
                    <a:lnTo>
                      <a:pt x="720" y="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7" name="Group 34"/>
            <p:cNvGrpSpPr>
              <a:grpSpLocks/>
            </p:cNvGrpSpPr>
            <p:nvPr/>
          </p:nvGrpSpPr>
          <p:grpSpPr bwMode="auto">
            <a:xfrm>
              <a:off x="8886" y="662"/>
              <a:ext cx="725" cy="254"/>
              <a:chOff x="8886" y="662"/>
              <a:chExt cx="725" cy="254"/>
            </a:xfrm>
          </p:grpSpPr>
          <p:sp>
            <p:nvSpPr>
              <p:cNvPr id="9" name="Freeform 35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156" y="37"/>
                  </a:cxn>
                  <a:cxn ang="0">
                    <a:pos x="45" y="37"/>
                  </a:cxn>
                  <a:cxn ang="0">
                    <a:pos x="74" y="39"/>
                  </a:cxn>
                  <a:cxn ang="0">
                    <a:pos x="94" y="48"/>
                  </a:cxn>
                  <a:cxn ang="0">
                    <a:pos x="104" y="63"/>
                  </a:cxn>
                  <a:cxn ang="0">
                    <a:pos x="102" y="84"/>
                  </a:cxn>
                  <a:cxn ang="0">
                    <a:pos x="97" y="105"/>
                  </a:cxn>
                  <a:cxn ang="0">
                    <a:pos x="88" y="124"/>
                  </a:cxn>
                  <a:cxn ang="0">
                    <a:pos x="77" y="142"/>
                  </a:cxn>
                  <a:cxn ang="0">
                    <a:pos x="64" y="159"/>
                  </a:cxn>
                  <a:cxn ang="0">
                    <a:pos x="50" y="175"/>
                  </a:cxn>
                  <a:cxn ang="0">
                    <a:pos x="35" y="190"/>
                  </a:cxn>
                  <a:cxn ang="0">
                    <a:pos x="21" y="203"/>
                  </a:cxn>
                  <a:cxn ang="0">
                    <a:pos x="8" y="216"/>
                  </a:cxn>
                  <a:cxn ang="0">
                    <a:pos x="0" y="250"/>
                  </a:cxn>
                  <a:cxn ang="0">
                    <a:pos x="17" y="249"/>
                  </a:cxn>
                  <a:cxn ang="0">
                    <a:pos x="37" y="248"/>
                  </a:cxn>
                  <a:cxn ang="0">
                    <a:pos x="58" y="247"/>
                  </a:cxn>
                  <a:cxn ang="0">
                    <a:pos x="79" y="247"/>
                  </a:cxn>
                  <a:cxn ang="0">
                    <a:pos x="162" y="247"/>
                  </a:cxn>
                  <a:cxn ang="0">
                    <a:pos x="171" y="227"/>
                  </a:cxn>
                  <a:cxn ang="0">
                    <a:pos x="172" y="211"/>
                  </a:cxn>
                  <a:cxn ang="0">
                    <a:pos x="172" y="204"/>
                  </a:cxn>
                  <a:cxn ang="0">
                    <a:pos x="59" y="204"/>
                  </a:cxn>
                  <a:cxn ang="0">
                    <a:pos x="59" y="203"/>
                  </a:cxn>
                  <a:cxn ang="0">
                    <a:pos x="73" y="191"/>
                  </a:cxn>
                  <a:cxn ang="0">
                    <a:pos x="89" y="178"/>
                  </a:cxn>
                  <a:cxn ang="0">
                    <a:pos x="106" y="164"/>
                  </a:cxn>
                  <a:cxn ang="0">
                    <a:pos x="122" y="149"/>
                  </a:cxn>
                  <a:cxn ang="0">
                    <a:pos x="137" y="133"/>
                  </a:cxn>
                  <a:cxn ang="0">
                    <a:pos x="150" y="116"/>
                  </a:cxn>
                  <a:cxn ang="0">
                    <a:pos x="159" y="98"/>
                  </a:cxn>
                  <a:cxn ang="0">
                    <a:pos x="165" y="80"/>
                  </a:cxn>
                  <a:cxn ang="0">
                    <a:pos x="162" y="53"/>
                  </a:cxn>
                  <a:cxn ang="0">
                    <a:pos x="156" y="37"/>
                  </a:cxn>
                </a:cxnLst>
                <a:rect l="0" t="0" r="r" b="b"/>
                <a:pathLst>
                  <a:path w="725" h="254">
                    <a:moveTo>
                      <a:pt x="156" y="37"/>
                    </a:moveTo>
                    <a:lnTo>
                      <a:pt x="45" y="37"/>
                    </a:lnTo>
                    <a:lnTo>
                      <a:pt x="74" y="39"/>
                    </a:lnTo>
                    <a:lnTo>
                      <a:pt x="94" y="48"/>
                    </a:lnTo>
                    <a:lnTo>
                      <a:pt x="104" y="63"/>
                    </a:lnTo>
                    <a:lnTo>
                      <a:pt x="102" y="84"/>
                    </a:lnTo>
                    <a:lnTo>
                      <a:pt x="97" y="105"/>
                    </a:lnTo>
                    <a:lnTo>
                      <a:pt x="88" y="124"/>
                    </a:lnTo>
                    <a:lnTo>
                      <a:pt x="77" y="142"/>
                    </a:lnTo>
                    <a:lnTo>
                      <a:pt x="64" y="159"/>
                    </a:lnTo>
                    <a:lnTo>
                      <a:pt x="50" y="175"/>
                    </a:lnTo>
                    <a:lnTo>
                      <a:pt x="35" y="190"/>
                    </a:lnTo>
                    <a:lnTo>
                      <a:pt x="21" y="203"/>
                    </a:lnTo>
                    <a:lnTo>
                      <a:pt x="8" y="216"/>
                    </a:lnTo>
                    <a:lnTo>
                      <a:pt x="0" y="250"/>
                    </a:lnTo>
                    <a:lnTo>
                      <a:pt x="17" y="249"/>
                    </a:lnTo>
                    <a:lnTo>
                      <a:pt x="37" y="248"/>
                    </a:lnTo>
                    <a:lnTo>
                      <a:pt x="58" y="247"/>
                    </a:lnTo>
                    <a:lnTo>
                      <a:pt x="79" y="247"/>
                    </a:lnTo>
                    <a:lnTo>
                      <a:pt x="162" y="247"/>
                    </a:lnTo>
                    <a:lnTo>
                      <a:pt x="171" y="227"/>
                    </a:lnTo>
                    <a:lnTo>
                      <a:pt x="172" y="211"/>
                    </a:lnTo>
                    <a:lnTo>
                      <a:pt x="172" y="204"/>
                    </a:lnTo>
                    <a:lnTo>
                      <a:pt x="59" y="204"/>
                    </a:lnTo>
                    <a:lnTo>
                      <a:pt x="59" y="203"/>
                    </a:lnTo>
                    <a:lnTo>
                      <a:pt x="73" y="191"/>
                    </a:lnTo>
                    <a:lnTo>
                      <a:pt x="89" y="178"/>
                    </a:lnTo>
                    <a:lnTo>
                      <a:pt x="106" y="164"/>
                    </a:lnTo>
                    <a:lnTo>
                      <a:pt x="122" y="149"/>
                    </a:lnTo>
                    <a:lnTo>
                      <a:pt x="137" y="133"/>
                    </a:lnTo>
                    <a:lnTo>
                      <a:pt x="150" y="116"/>
                    </a:lnTo>
                    <a:lnTo>
                      <a:pt x="159" y="98"/>
                    </a:lnTo>
                    <a:lnTo>
                      <a:pt x="165" y="80"/>
                    </a:lnTo>
                    <a:lnTo>
                      <a:pt x="162" y="53"/>
                    </a:lnTo>
                    <a:lnTo>
                      <a:pt x="156" y="3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" name="Freeform 36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162" y="247"/>
                  </a:cxn>
                  <a:cxn ang="0">
                    <a:pos x="79" y="247"/>
                  </a:cxn>
                  <a:cxn ang="0">
                    <a:pos x="103" y="247"/>
                  </a:cxn>
                  <a:cxn ang="0">
                    <a:pos x="124" y="247"/>
                  </a:cxn>
                  <a:cxn ang="0">
                    <a:pos x="143" y="248"/>
                  </a:cxn>
                  <a:cxn ang="0">
                    <a:pos x="161" y="249"/>
                  </a:cxn>
                  <a:cxn ang="0">
                    <a:pos x="162" y="247"/>
                  </a:cxn>
                </a:cxnLst>
                <a:rect l="0" t="0" r="r" b="b"/>
                <a:pathLst>
                  <a:path w="725" h="254">
                    <a:moveTo>
                      <a:pt x="162" y="247"/>
                    </a:moveTo>
                    <a:lnTo>
                      <a:pt x="79" y="247"/>
                    </a:lnTo>
                    <a:lnTo>
                      <a:pt x="103" y="247"/>
                    </a:lnTo>
                    <a:lnTo>
                      <a:pt x="124" y="247"/>
                    </a:lnTo>
                    <a:lnTo>
                      <a:pt x="143" y="248"/>
                    </a:lnTo>
                    <a:lnTo>
                      <a:pt x="161" y="249"/>
                    </a:lnTo>
                    <a:lnTo>
                      <a:pt x="162" y="2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" name="Freeform 37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168" y="165"/>
                  </a:cxn>
                  <a:cxn ang="0">
                    <a:pos x="151" y="196"/>
                  </a:cxn>
                  <a:cxn ang="0">
                    <a:pos x="149" y="200"/>
                  </a:cxn>
                  <a:cxn ang="0">
                    <a:pos x="144" y="201"/>
                  </a:cxn>
                  <a:cxn ang="0">
                    <a:pos x="140" y="201"/>
                  </a:cxn>
                  <a:cxn ang="0">
                    <a:pos x="59" y="204"/>
                  </a:cxn>
                  <a:cxn ang="0">
                    <a:pos x="172" y="204"/>
                  </a:cxn>
                  <a:cxn ang="0">
                    <a:pos x="172" y="195"/>
                  </a:cxn>
                  <a:cxn ang="0">
                    <a:pos x="173" y="173"/>
                  </a:cxn>
                  <a:cxn ang="0">
                    <a:pos x="168" y="165"/>
                  </a:cxn>
                </a:cxnLst>
                <a:rect l="0" t="0" r="r" b="b"/>
                <a:pathLst>
                  <a:path w="725" h="254">
                    <a:moveTo>
                      <a:pt x="168" y="165"/>
                    </a:moveTo>
                    <a:lnTo>
                      <a:pt x="151" y="196"/>
                    </a:lnTo>
                    <a:lnTo>
                      <a:pt x="149" y="200"/>
                    </a:lnTo>
                    <a:lnTo>
                      <a:pt x="144" y="201"/>
                    </a:lnTo>
                    <a:lnTo>
                      <a:pt x="140" y="201"/>
                    </a:lnTo>
                    <a:lnTo>
                      <a:pt x="59" y="204"/>
                    </a:lnTo>
                    <a:lnTo>
                      <a:pt x="172" y="204"/>
                    </a:lnTo>
                    <a:lnTo>
                      <a:pt x="172" y="195"/>
                    </a:lnTo>
                    <a:lnTo>
                      <a:pt x="173" y="173"/>
                    </a:lnTo>
                    <a:lnTo>
                      <a:pt x="168" y="1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" name="Freeform 38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102" y="0"/>
                  </a:cxn>
                  <a:cxn ang="0">
                    <a:pos x="77" y="2"/>
                  </a:cxn>
                  <a:cxn ang="0">
                    <a:pos x="56" y="6"/>
                  </a:cxn>
                  <a:cxn ang="0">
                    <a:pos x="37" y="14"/>
                  </a:cxn>
                  <a:cxn ang="0">
                    <a:pos x="22" y="24"/>
                  </a:cxn>
                  <a:cxn ang="0">
                    <a:pos x="8" y="37"/>
                  </a:cxn>
                  <a:cxn ang="0">
                    <a:pos x="11" y="58"/>
                  </a:cxn>
                  <a:cxn ang="0">
                    <a:pos x="27" y="45"/>
                  </a:cxn>
                  <a:cxn ang="0">
                    <a:pos x="45" y="37"/>
                  </a:cxn>
                  <a:cxn ang="0">
                    <a:pos x="156" y="37"/>
                  </a:cxn>
                  <a:cxn ang="0">
                    <a:pos x="154" y="31"/>
                  </a:cxn>
                  <a:cxn ang="0">
                    <a:pos x="140" y="16"/>
                  </a:cxn>
                  <a:cxn ang="0">
                    <a:pos x="122" y="6"/>
                  </a:cxn>
                  <a:cxn ang="0">
                    <a:pos x="102" y="0"/>
                  </a:cxn>
                </a:cxnLst>
                <a:rect l="0" t="0" r="r" b="b"/>
                <a:pathLst>
                  <a:path w="725" h="254">
                    <a:moveTo>
                      <a:pt x="102" y="0"/>
                    </a:moveTo>
                    <a:lnTo>
                      <a:pt x="77" y="2"/>
                    </a:lnTo>
                    <a:lnTo>
                      <a:pt x="56" y="6"/>
                    </a:lnTo>
                    <a:lnTo>
                      <a:pt x="37" y="14"/>
                    </a:lnTo>
                    <a:lnTo>
                      <a:pt x="22" y="24"/>
                    </a:lnTo>
                    <a:lnTo>
                      <a:pt x="8" y="37"/>
                    </a:lnTo>
                    <a:lnTo>
                      <a:pt x="11" y="58"/>
                    </a:lnTo>
                    <a:lnTo>
                      <a:pt x="27" y="45"/>
                    </a:lnTo>
                    <a:lnTo>
                      <a:pt x="45" y="37"/>
                    </a:lnTo>
                    <a:lnTo>
                      <a:pt x="156" y="37"/>
                    </a:lnTo>
                    <a:lnTo>
                      <a:pt x="154" y="31"/>
                    </a:lnTo>
                    <a:lnTo>
                      <a:pt x="140" y="16"/>
                    </a:lnTo>
                    <a:lnTo>
                      <a:pt x="122" y="6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" name="Freeform 39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296" y="0"/>
                  </a:cxn>
                  <a:cxn ang="0">
                    <a:pos x="272" y="3"/>
                  </a:cxn>
                  <a:cxn ang="0">
                    <a:pos x="252" y="11"/>
                  </a:cxn>
                  <a:cxn ang="0">
                    <a:pos x="236" y="24"/>
                  </a:cxn>
                  <a:cxn ang="0">
                    <a:pos x="222" y="41"/>
                  </a:cxn>
                  <a:cxn ang="0">
                    <a:pos x="212" y="61"/>
                  </a:cxn>
                  <a:cxn ang="0">
                    <a:pos x="204" y="82"/>
                  </a:cxn>
                  <a:cxn ang="0">
                    <a:pos x="200" y="104"/>
                  </a:cxn>
                  <a:cxn ang="0">
                    <a:pos x="198" y="127"/>
                  </a:cxn>
                  <a:cxn ang="0">
                    <a:pos x="198" y="134"/>
                  </a:cxn>
                  <a:cxn ang="0">
                    <a:pos x="199" y="155"/>
                  </a:cxn>
                  <a:cxn ang="0">
                    <a:pos x="204" y="177"/>
                  </a:cxn>
                  <a:cxn ang="0">
                    <a:pos x="211" y="199"/>
                  </a:cxn>
                  <a:cxn ang="0">
                    <a:pos x="222" y="218"/>
                  </a:cxn>
                  <a:cxn ang="0">
                    <a:pos x="237" y="234"/>
                  </a:cxn>
                  <a:cxn ang="0">
                    <a:pos x="255" y="245"/>
                  </a:cxn>
                  <a:cxn ang="0">
                    <a:pos x="276" y="252"/>
                  </a:cxn>
                  <a:cxn ang="0">
                    <a:pos x="302" y="249"/>
                  </a:cxn>
                  <a:cxn ang="0">
                    <a:pos x="324" y="241"/>
                  </a:cxn>
                  <a:cxn ang="0">
                    <a:pos x="338" y="231"/>
                  </a:cxn>
                  <a:cxn ang="0">
                    <a:pos x="303" y="231"/>
                  </a:cxn>
                  <a:cxn ang="0">
                    <a:pos x="285" y="226"/>
                  </a:cxn>
                  <a:cxn ang="0">
                    <a:pos x="272" y="212"/>
                  </a:cxn>
                  <a:cxn ang="0">
                    <a:pos x="263" y="191"/>
                  </a:cxn>
                  <a:cxn ang="0">
                    <a:pos x="257" y="167"/>
                  </a:cxn>
                  <a:cxn ang="0">
                    <a:pos x="255" y="142"/>
                  </a:cxn>
                  <a:cxn ang="0">
                    <a:pos x="254" y="120"/>
                  </a:cxn>
                  <a:cxn ang="0">
                    <a:pos x="254" y="103"/>
                  </a:cxn>
                  <a:cxn ang="0">
                    <a:pos x="254" y="86"/>
                  </a:cxn>
                  <a:cxn ang="0">
                    <a:pos x="254" y="82"/>
                  </a:cxn>
                  <a:cxn ang="0">
                    <a:pos x="256" y="59"/>
                  </a:cxn>
                  <a:cxn ang="0">
                    <a:pos x="264" y="36"/>
                  </a:cxn>
                  <a:cxn ang="0">
                    <a:pos x="277" y="22"/>
                  </a:cxn>
                  <a:cxn ang="0">
                    <a:pos x="350" y="22"/>
                  </a:cxn>
                  <a:cxn ang="0">
                    <a:pos x="336" y="10"/>
                  </a:cxn>
                  <a:cxn ang="0">
                    <a:pos x="317" y="2"/>
                  </a:cxn>
                  <a:cxn ang="0">
                    <a:pos x="296" y="0"/>
                  </a:cxn>
                </a:cxnLst>
                <a:rect l="0" t="0" r="r" b="b"/>
                <a:pathLst>
                  <a:path w="725" h="254">
                    <a:moveTo>
                      <a:pt x="296" y="0"/>
                    </a:moveTo>
                    <a:lnTo>
                      <a:pt x="272" y="3"/>
                    </a:lnTo>
                    <a:lnTo>
                      <a:pt x="252" y="11"/>
                    </a:lnTo>
                    <a:lnTo>
                      <a:pt x="236" y="24"/>
                    </a:lnTo>
                    <a:lnTo>
                      <a:pt x="222" y="41"/>
                    </a:lnTo>
                    <a:lnTo>
                      <a:pt x="212" y="61"/>
                    </a:lnTo>
                    <a:lnTo>
                      <a:pt x="204" y="82"/>
                    </a:lnTo>
                    <a:lnTo>
                      <a:pt x="200" y="104"/>
                    </a:lnTo>
                    <a:lnTo>
                      <a:pt x="198" y="127"/>
                    </a:lnTo>
                    <a:lnTo>
                      <a:pt x="198" y="134"/>
                    </a:lnTo>
                    <a:lnTo>
                      <a:pt x="199" y="155"/>
                    </a:lnTo>
                    <a:lnTo>
                      <a:pt x="204" y="177"/>
                    </a:lnTo>
                    <a:lnTo>
                      <a:pt x="211" y="199"/>
                    </a:lnTo>
                    <a:lnTo>
                      <a:pt x="222" y="218"/>
                    </a:lnTo>
                    <a:lnTo>
                      <a:pt x="237" y="234"/>
                    </a:lnTo>
                    <a:lnTo>
                      <a:pt x="255" y="245"/>
                    </a:lnTo>
                    <a:lnTo>
                      <a:pt x="276" y="252"/>
                    </a:lnTo>
                    <a:lnTo>
                      <a:pt x="302" y="249"/>
                    </a:lnTo>
                    <a:lnTo>
                      <a:pt x="324" y="241"/>
                    </a:lnTo>
                    <a:lnTo>
                      <a:pt x="338" y="231"/>
                    </a:lnTo>
                    <a:lnTo>
                      <a:pt x="303" y="231"/>
                    </a:lnTo>
                    <a:lnTo>
                      <a:pt x="285" y="226"/>
                    </a:lnTo>
                    <a:lnTo>
                      <a:pt x="272" y="212"/>
                    </a:lnTo>
                    <a:lnTo>
                      <a:pt x="263" y="191"/>
                    </a:lnTo>
                    <a:lnTo>
                      <a:pt x="257" y="167"/>
                    </a:lnTo>
                    <a:lnTo>
                      <a:pt x="255" y="142"/>
                    </a:lnTo>
                    <a:lnTo>
                      <a:pt x="254" y="120"/>
                    </a:lnTo>
                    <a:lnTo>
                      <a:pt x="254" y="103"/>
                    </a:lnTo>
                    <a:lnTo>
                      <a:pt x="254" y="86"/>
                    </a:lnTo>
                    <a:lnTo>
                      <a:pt x="254" y="82"/>
                    </a:lnTo>
                    <a:lnTo>
                      <a:pt x="256" y="59"/>
                    </a:lnTo>
                    <a:lnTo>
                      <a:pt x="264" y="36"/>
                    </a:lnTo>
                    <a:lnTo>
                      <a:pt x="277" y="22"/>
                    </a:lnTo>
                    <a:lnTo>
                      <a:pt x="350" y="22"/>
                    </a:lnTo>
                    <a:lnTo>
                      <a:pt x="336" y="10"/>
                    </a:lnTo>
                    <a:lnTo>
                      <a:pt x="317" y="2"/>
                    </a:lnTo>
                    <a:lnTo>
                      <a:pt x="29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" name="Freeform 40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350" y="22"/>
                  </a:cxn>
                  <a:cxn ang="0">
                    <a:pos x="277" y="22"/>
                  </a:cxn>
                  <a:cxn ang="0">
                    <a:pos x="296" y="27"/>
                  </a:cxn>
                  <a:cxn ang="0">
                    <a:pos x="310" y="41"/>
                  </a:cxn>
                  <a:cxn ang="0">
                    <a:pos x="319" y="62"/>
                  </a:cxn>
                  <a:cxn ang="0">
                    <a:pos x="325" y="86"/>
                  </a:cxn>
                  <a:cxn ang="0">
                    <a:pos x="328" y="111"/>
                  </a:cxn>
                  <a:cxn ang="0">
                    <a:pos x="330" y="134"/>
                  </a:cxn>
                  <a:cxn ang="0">
                    <a:pos x="330" y="142"/>
                  </a:cxn>
                  <a:cxn ang="0">
                    <a:pos x="330" y="155"/>
                  </a:cxn>
                  <a:cxn ang="0">
                    <a:pos x="329" y="179"/>
                  </a:cxn>
                  <a:cxn ang="0">
                    <a:pos x="325" y="203"/>
                  </a:cxn>
                  <a:cxn ang="0">
                    <a:pos x="317" y="222"/>
                  </a:cxn>
                  <a:cxn ang="0">
                    <a:pos x="303" y="231"/>
                  </a:cxn>
                  <a:cxn ang="0">
                    <a:pos x="338" y="231"/>
                  </a:cxn>
                  <a:cxn ang="0">
                    <a:pos x="342" y="229"/>
                  </a:cxn>
                  <a:cxn ang="0">
                    <a:pos x="357" y="213"/>
                  </a:cxn>
                  <a:cxn ang="0">
                    <a:pos x="368" y="194"/>
                  </a:cxn>
                  <a:cxn ang="0">
                    <a:pos x="376" y="174"/>
                  </a:cxn>
                  <a:cxn ang="0">
                    <a:pos x="382" y="153"/>
                  </a:cxn>
                  <a:cxn ang="0">
                    <a:pos x="385" y="132"/>
                  </a:cxn>
                  <a:cxn ang="0">
                    <a:pos x="384" y="106"/>
                  </a:cxn>
                  <a:cxn ang="0">
                    <a:pos x="380" y="81"/>
                  </a:cxn>
                  <a:cxn ang="0">
                    <a:pos x="373" y="59"/>
                  </a:cxn>
                  <a:cxn ang="0">
                    <a:pos x="364" y="39"/>
                  </a:cxn>
                  <a:cxn ang="0">
                    <a:pos x="351" y="23"/>
                  </a:cxn>
                  <a:cxn ang="0">
                    <a:pos x="350" y="22"/>
                  </a:cxn>
                </a:cxnLst>
                <a:rect l="0" t="0" r="r" b="b"/>
                <a:pathLst>
                  <a:path w="725" h="254">
                    <a:moveTo>
                      <a:pt x="350" y="22"/>
                    </a:moveTo>
                    <a:lnTo>
                      <a:pt x="277" y="22"/>
                    </a:lnTo>
                    <a:lnTo>
                      <a:pt x="296" y="27"/>
                    </a:lnTo>
                    <a:lnTo>
                      <a:pt x="310" y="41"/>
                    </a:lnTo>
                    <a:lnTo>
                      <a:pt x="319" y="62"/>
                    </a:lnTo>
                    <a:lnTo>
                      <a:pt x="325" y="86"/>
                    </a:lnTo>
                    <a:lnTo>
                      <a:pt x="328" y="111"/>
                    </a:lnTo>
                    <a:lnTo>
                      <a:pt x="330" y="134"/>
                    </a:lnTo>
                    <a:lnTo>
                      <a:pt x="330" y="142"/>
                    </a:lnTo>
                    <a:lnTo>
                      <a:pt x="330" y="155"/>
                    </a:lnTo>
                    <a:lnTo>
                      <a:pt x="329" y="179"/>
                    </a:lnTo>
                    <a:lnTo>
                      <a:pt x="325" y="203"/>
                    </a:lnTo>
                    <a:lnTo>
                      <a:pt x="317" y="222"/>
                    </a:lnTo>
                    <a:lnTo>
                      <a:pt x="303" y="231"/>
                    </a:lnTo>
                    <a:lnTo>
                      <a:pt x="338" y="231"/>
                    </a:lnTo>
                    <a:lnTo>
                      <a:pt x="342" y="229"/>
                    </a:lnTo>
                    <a:lnTo>
                      <a:pt x="357" y="213"/>
                    </a:lnTo>
                    <a:lnTo>
                      <a:pt x="368" y="194"/>
                    </a:lnTo>
                    <a:lnTo>
                      <a:pt x="376" y="174"/>
                    </a:lnTo>
                    <a:lnTo>
                      <a:pt x="382" y="153"/>
                    </a:lnTo>
                    <a:lnTo>
                      <a:pt x="385" y="132"/>
                    </a:lnTo>
                    <a:lnTo>
                      <a:pt x="384" y="106"/>
                    </a:lnTo>
                    <a:lnTo>
                      <a:pt x="380" y="81"/>
                    </a:lnTo>
                    <a:lnTo>
                      <a:pt x="373" y="59"/>
                    </a:lnTo>
                    <a:lnTo>
                      <a:pt x="364" y="39"/>
                    </a:lnTo>
                    <a:lnTo>
                      <a:pt x="351" y="23"/>
                    </a:lnTo>
                    <a:lnTo>
                      <a:pt x="350" y="2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" name="Freeform 41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466" y="5"/>
                  </a:cxn>
                  <a:cxn ang="0">
                    <a:pos x="403" y="6"/>
                  </a:cxn>
                  <a:cxn ang="0">
                    <a:pos x="403" y="11"/>
                  </a:cxn>
                  <a:cxn ang="0">
                    <a:pos x="442" y="27"/>
                  </a:cxn>
                  <a:cxn ang="0">
                    <a:pos x="447" y="29"/>
                  </a:cxn>
                  <a:cxn ang="0">
                    <a:pos x="447" y="34"/>
                  </a:cxn>
                  <a:cxn ang="0">
                    <a:pos x="447" y="39"/>
                  </a:cxn>
                  <a:cxn ang="0">
                    <a:pos x="448" y="59"/>
                  </a:cxn>
                  <a:cxn ang="0">
                    <a:pos x="448" y="79"/>
                  </a:cxn>
                  <a:cxn ang="0">
                    <a:pos x="449" y="89"/>
                  </a:cxn>
                  <a:cxn ang="0">
                    <a:pos x="449" y="151"/>
                  </a:cxn>
                  <a:cxn ang="0">
                    <a:pos x="449" y="171"/>
                  </a:cxn>
                  <a:cxn ang="0">
                    <a:pos x="448" y="191"/>
                  </a:cxn>
                  <a:cxn ang="0">
                    <a:pos x="448" y="222"/>
                  </a:cxn>
                  <a:cxn ang="0">
                    <a:pos x="403" y="244"/>
                  </a:cxn>
                  <a:cxn ang="0">
                    <a:pos x="403" y="250"/>
                  </a:cxn>
                  <a:cxn ang="0">
                    <a:pos x="443" y="247"/>
                  </a:cxn>
                  <a:cxn ang="0">
                    <a:pos x="463" y="247"/>
                  </a:cxn>
                  <a:cxn ang="0">
                    <a:pos x="547" y="247"/>
                  </a:cxn>
                  <a:cxn ang="0">
                    <a:pos x="550" y="244"/>
                  </a:cxn>
                  <a:cxn ang="0">
                    <a:pos x="507" y="223"/>
                  </a:cxn>
                  <a:cxn ang="0">
                    <a:pos x="505" y="219"/>
                  </a:cxn>
                  <a:cxn ang="0">
                    <a:pos x="505" y="211"/>
                  </a:cxn>
                  <a:cxn ang="0">
                    <a:pos x="504" y="191"/>
                  </a:cxn>
                  <a:cxn ang="0">
                    <a:pos x="503" y="171"/>
                  </a:cxn>
                  <a:cxn ang="0">
                    <a:pos x="503" y="151"/>
                  </a:cxn>
                  <a:cxn ang="0">
                    <a:pos x="503" y="141"/>
                  </a:cxn>
                  <a:cxn ang="0">
                    <a:pos x="503" y="99"/>
                  </a:cxn>
                  <a:cxn ang="0">
                    <a:pos x="503" y="79"/>
                  </a:cxn>
                  <a:cxn ang="0">
                    <a:pos x="503" y="69"/>
                  </a:cxn>
                  <a:cxn ang="0">
                    <a:pos x="503" y="49"/>
                  </a:cxn>
                  <a:cxn ang="0">
                    <a:pos x="504" y="27"/>
                  </a:cxn>
                  <a:cxn ang="0">
                    <a:pos x="504" y="10"/>
                  </a:cxn>
                  <a:cxn ang="0">
                    <a:pos x="488" y="7"/>
                  </a:cxn>
                  <a:cxn ang="0">
                    <a:pos x="466" y="5"/>
                  </a:cxn>
                </a:cxnLst>
                <a:rect l="0" t="0" r="r" b="b"/>
                <a:pathLst>
                  <a:path w="725" h="254">
                    <a:moveTo>
                      <a:pt x="466" y="5"/>
                    </a:moveTo>
                    <a:lnTo>
                      <a:pt x="403" y="6"/>
                    </a:lnTo>
                    <a:lnTo>
                      <a:pt x="403" y="11"/>
                    </a:lnTo>
                    <a:lnTo>
                      <a:pt x="442" y="27"/>
                    </a:lnTo>
                    <a:lnTo>
                      <a:pt x="447" y="29"/>
                    </a:lnTo>
                    <a:lnTo>
                      <a:pt x="447" y="34"/>
                    </a:lnTo>
                    <a:lnTo>
                      <a:pt x="447" y="39"/>
                    </a:lnTo>
                    <a:lnTo>
                      <a:pt x="448" y="59"/>
                    </a:lnTo>
                    <a:lnTo>
                      <a:pt x="448" y="79"/>
                    </a:lnTo>
                    <a:lnTo>
                      <a:pt x="449" y="89"/>
                    </a:lnTo>
                    <a:lnTo>
                      <a:pt x="449" y="151"/>
                    </a:lnTo>
                    <a:lnTo>
                      <a:pt x="449" y="171"/>
                    </a:lnTo>
                    <a:lnTo>
                      <a:pt x="448" y="191"/>
                    </a:lnTo>
                    <a:lnTo>
                      <a:pt x="448" y="222"/>
                    </a:lnTo>
                    <a:lnTo>
                      <a:pt x="403" y="244"/>
                    </a:lnTo>
                    <a:lnTo>
                      <a:pt x="403" y="250"/>
                    </a:lnTo>
                    <a:lnTo>
                      <a:pt x="443" y="247"/>
                    </a:lnTo>
                    <a:lnTo>
                      <a:pt x="463" y="247"/>
                    </a:lnTo>
                    <a:lnTo>
                      <a:pt x="547" y="247"/>
                    </a:lnTo>
                    <a:lnTo>
                      <a:pt x="550" y="244"/>
                    </a:lnTo>
                    <a:lnTo>
                      <a:pt x="507" y="223"/>
                    </a:lnTo>
                    <a:lnTo>
                      <a:pt x="505" y="219"/>
                    </a:lnTo>
                    <a:lnTo>
                      <a:pt x="505" y="211"/>
                    </a:lnTo>
                    <a:lnTo>
                      <a:pt x="504" y="191"/>
                    </a:lnTo>
                    <a:lnTo>
                      <a:pt x="503" y="171"/>
                    </a:lnTo>
                    <a:lnTo>
                      <a:pt x="503" y="151"/>
                    </a:lnTo>
                    <a:lnTo>
                      <a:pt x="503" y="141"/>
                    </a:lnTo>
                    <a:lnTo>
                      <a:pt x="503" y="99"/>
                    </a:lnTo>
                    <a:lnTo>
                      <a:pt x="503" y="79"/>
                    </a:lnTo>
                    <a:lnTo>
                      <a:pt x="503" y="69"/>
                    </a:lnTo>
                    <a:lnTo>
                      <a:pt x="503" y="49"/>
                    </a:lnTo>
                    <a:lnTo>
                      <a:pt x="504" y="27"/>
                    </a:lnTo>
                    <a:lnTo>
                      <a:pt x="504" y="10"/>
                    </a:lnTo>
                    <a:lnTo>
                      <a:pt x="488" y="7"/>
                    </a:lnTo>
                    <a:lnTo>
                      <a:pt x="466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" name="Freeform 42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547" y="247"/>
                  </a:cxn>
                  <a:cxn ang="0">
                    <a:pos x="463" y="247"/>
                  </a:cxn>
                  <a:cxn ang="0">
                    <a:pos x="489" y="247"/>
                  </a:cxn>
                  <a:cxn ang="0">
                    <a:pos x="510" y="247"/>
                  </a:cxn>
                  <a:cxn ang="0">
                    <a:pos x="528" y="248"/>
                  </a:cxn>
                  <a:cxn ang="0">
                    <a:pos x="545" y="249"/>
                  </a:cxn>
                  <a:cxn ang="0">
                    <a:pos x="547" y="247"/>
                  </a:cxn>
                </a:cxnLst>
                <a:rect l="0" t="0" r="r" b="b"/>
                <a:pathLst>
                  <a:path w="725" h="254">
                    <a:moveTo>
                      <a:pt x="547" y="247"/>
                    </a:moveTo>
                    <a:lnTo>
                      <a:pt x="463" y="247"/>
                    </a:lnTo>
                    <a:lnTo>
                      <a:pt x="489" y="247"/>
                    </a:lnTo>
                    <a:lnTo>
                      <a:pt x="510" y="247"/>
                    </a:lnTo>
                    <a:lnTo>
                      <a:pt x="528" y="248"/>
                    </a:lnTo>
                    <a:lnTo>
                      <a:pt x="545" y="249"/>
                    </a:lnTo>
                    <a:lnTo>
                      <a:pt x="547" y="2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" name="Freeform 43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712" y="115"/>
                  </a:cxn>
                  <a:cxn ang="0">
                    <a:pos x="598" y="115"/>
                  </a:cxn>
                  <a:cxn ang="0">
                    <a:pos x="621" y="117"/>
                  </a:cxn>
                  <a:cxn ang="0">
                    <a:pos x="642" y="124"/>
                  </a:cxn>
                  <a:cxn ang="0">
                    <a:pos x="658" y="138"/>
                  </a:cxn>
                  <a:cxn ang="0">
                    <a:pos x="665" y="160"/>
                  </a:cxn>
                  <a:cxn ang="0">
                    <a:pos x="660" y="181"/>
                  </a:cxn>
                  <a:cxn ang="0">
                    <a:pos x="649" y="199"/>
                  </a:cxn>
                  <a:cxn ang="0">
                    <a:pos x="633" y="213"/>
                  </a:cxn>
                  <a:cxn ang="0">
                    <a:pos x="613" y="224"/>
                  </a:cxn>
                  <a:cxn ang="0">
                    <a:pos x="592" y="232"/>
                  </a:cxn>
                  <a:cxn ang="0">
                    <a:pos x="571" y="236"/>
                  </a:cxn>
                  <a:cxn ang="0">
                    <a:pos x="567" y="253"/>
                  </a:cxn>
                  <a:cxn ang="0">
                    <a:pos x="587" y="250"/>
                  </a:cxn>
                  <a:cxn ang="0">
                    <a:pos x="609" y="247"/>
                  </a:cxn>
                  <a:cxn ang="0">
                    <a:pos x="632" y="242"/>
                  </a:cxn>
                  <a:cxn ang="0">
                    <a:pos x="654" y="235"/>
                  </a:cxn>
                  <a:cxn ang="0">
                    <a:pos x="674" y="226"/>
                  </a:cxn>
                  <a:cxn ang="0">
                    <a:pos x="693" y="214"/>
                  </a:cxn>
                  <a:cxn ang="0">
                    <a:pos x="708" y="200"/>
                  </a:cxn>
                  <a:cxn ang="0">
                    <a:pos x="719" y="182"/>
                  </a:cxn>
                  <a:cxn ang="0">
                    <a:pos x="724" y="160"/>
                  </a:cxn>
                  <a:cxn ang="0">
                    <a:pos x="721" y="134"/>
                  </a:cxn>
                  <a:cxn ang="0">
                    <a:pos x="712" y="115"/>
                  </a:cxn>
                </a:cxnLst>
                <a:rect l="0" t="0" r="r" b="b"/>
                <a:pathLst>
                  <a:path w="725" h="254">
                    <a:moveTo>
                      <a:pt x="712" y="115"/>
                    </a:moveTo>
                    <a:lnTo>
                      <a:pt x="598" y="115"/>
                    </a:lnTo>
                    <a:lnTo>
                      <a:pt x="621" y="117"/>
                    </a:lnTo>
                    <a:lnTo>
                      <a:pt x="642" y="124"/>
                    </a:lnTo>
                    <a:lnTo>
                      <a:pt x="658" y="138"/>
                    </a:lnTo>
                    <a:lnTo>
                      <a:pt x="665" y="160"/>
                    </a:lnTo>
                    <a:lnTo>
                      <a:pt x="660" y="181"/>
                    </a:lnTo>
                    <a:lnTo>
                      <a:pt x="649" y="199"/>
                    </a:lnTo>
                    <a:lnTo>
                      <a:pt x="633" y="213"/>
                    </a:lnTo>
                    <a:lnTo>
                      <a:pt x="613" y="224"/>
                    </a:lnTo>
                    <a:lnTo>
                      <a:pt x="592" y="232"/>
                    </a:lnTo>
                    <a:lnTo>
                      <a:pt x="571" y="236"/>
                    </a:lnTo>
                    <a:lnTo>
                      <a:pt x="567" y="253"/>
                    </a:lnTo>
                    <a:lnTo>
                      <a:pt x="587" y="250"/>
                    </a:lnTo>
                    <a:lnTo>
                      <a:pt x="609" y="247"/>
                    </a:lnTo>
                    <a:lnTo>
                      <a:pt x="632" y="242"/>
                    </a:lnTo>
                    <a:lnTo>
                      <a:pt x="654" y="235"/>
                    </a:lnTo>
                    <a:lnTo>
                      <a:pt x="674" y="226"/>
                    </a:lnTo>
                    <a:lnTo>
                      <a:pt x="693" y="214"/>
                    </a:lnTo>
                    <a:lnTo>
                      <a:pt x="708" y="200"/>
                    </a:lnTo>
                    <a:lnTo>
                      <a:pt x="719" y="182"/>
                    </a:lnTo>
                    <a:lnTo>
                      <a:pt x="724" y="160"/>
                    </a:lnTo>
                    <a:lnTo>
                      <a:pt x="721" y="134"/>
                    </a:lnTo>
                    <a:lnTo>
                      <a:pt x="712" y="1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" name="Freeform 44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598" y="3"/>
                  </a:cxn>
                  <a:cxn ang="0">
                    <a:pos x="592" y="23"/>
                  </a:cxn>
                  <a:cxn ang="0">
                    <a:pos x="587" y="42"/>
                  </a:cxn>
                  <a:cxn ang="0">
                    <a:pos x="582" y="62"/>
                  </a:cxn>
                  <a:cxn ang="0">
                    <a:pos x="578" y="82"/>
                  </a:cxn>
                  <a:cxn ang="0">
                    <a:pos x="574" y="101"/>
                  </a:cxn>
                  <a:cxn ang="0">
                    <a:pos x="580" y="116"/>
                  </a:cxn>
                  <a:cxn ang="0">
                    <a:pos x="589" y="115"/>
                  </a:cxn>
                  <a:cxn ang="0">
                    <a:pos x="712" y="115"/>
                  </a:cxn>
                  <a:cxn ang="0">
                    <a:pos x="711" y="113"/>
                  </a:cxn>
                  <a:cxn ang="0">
                    <a:pos x="697" y="98"/>
                  </a:cxn>
                  <a:cxn ang="0">
                    <a:pos x="678" y="88"/>
                  </a:cxn>
                  <a:cxn ang="0">
                    <a:pos x="658" y="82"/>
                  </a:cxn>
                  <a:cxn ang="0">
                    <a:pos x="648" y="81"/>
                  </a:cxn>
                  <a:cxn ang="0">
                    <a:pos x="605" y="81"/>
                  </a:cxn>
                  <a:cxn ang="0">
                    <a:pos x="612" y="49"/>
                  </a:cxn>
                  <a:cxn ang="0">
                    <a:pos x="722" y="49"/>
                  </a:cxn>
                  <a:cxn ang="0">
                    <a:pos x="722" y="6"/>
                  </a:cxn>
                  <a:cxn ang="0">
                    <a:pos x="662" y="6"/>
                  </a:cxn>
                  <a:cxn ang="0">
                    <a:pos x="638" y="5"/>
                  </a:cxn>
                  <a:cxn ang="0">
                    <a:pos x="616" y="4"/>
                  </a:cxn>
                  <a:cxn ang="0">
                    <a:pos x="598" y="3"/>
                  </a:cxn>
                </a:cxnLst>
                <a:rect l="0" t="0" r="r" b="b"/>
                <a:pathLst>
                  <a:path w="725" h="254">
                    <a:moveTo>
                      <a:pt x="598" y="3"/>
                    </a:moveTo>
                    <a:lnTo>
                      <a:pt x="592" y="23"/>
                    </a:lnTo>
                    <a:lnTo>
                      <a:pt x="587" y="42"/>
                    </a:lnTo>
                    <a:lnTo>
                      <a:pt x="582" y="62"/>
                    </a:lnTo>
                    <a:lnTo>
                      <a:pt x="578" y="82"/>
                    </a:lnTo>
                    <a:lnTo>
                      <a:pt x="574" y="101"/>
                    </a:lnTo>
                    <a:lnTo>
                      <a:pt x="580" y="116"/>
                    </a:lnTo>
                    <a:lnTo>
                      <a:pt x="589" y="115"/>
                    </a:lnTo>
                    <a:lnTo>
                      <a:pt x="712" y="115"/>
                    </a:lnTo>
                    <a:lnTo>
                      <a:pt x="711" y="113"/>
                    </a:lnTo>
                    <a:lnTo>
                      <a:pt x="697" y="98"/>
                    </a:lnTo>
                    <a:lnTo>
                      <a:pt x="678" y="88"/>
                    </a:lnTo>
                    <a:lnTo>
                      <a:pt x="658" y="82"/>
                    </a:lnTo>
                    <a:lnTo>
                      <a:pt x="648" y="81"/>
                    </a:lnTo>
                    <a:lnTo>
                      <a:pt x="605" y="81"/>
                    </a:lnTo>
                    <a:lnTo>
                      <a:pt x="612" y="49"/>
                    </a:lnTo>
                    <a:lnTo>
                      <a:pt x="722" y="49"/>
                    </a:lnTo>
                    <a:lnTo>
                      <a:pt x="722" y="6"/>
                    </a:lnTo>
                    <a:lnTo>
                      <a:pt x="662" y="6"/>
                    </a:lnTo>
                    <a:lnTo>
                      <a:pt x="638" y="5"/>
                    </a:lnTo>
                    <a:lnTo>
                      <a:pt x="616" y="4"/>
                    </a:lnTo>
                    <a:lnTo>
                      <a:pt x="598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Freeform 45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621" y="79"/>
                  </a:cxn>
                  <a:cxn ang="0">
                    <a:pos x="605" y="81"/>
                  </a:cxn>
                  <a:cxn ang="0">
                    <a:pos x="648" y="81"/>
                  </a:cxn>
                  <a:cxn ang="0">
                    <a:pos x="636" y="80"/>
                  </a:cxn>
                  <a:cxn ang="0">
                    <a:pos x="621" y="79"/>
                  </a:cxn>
                </a:cxnLst>
                <a:rect l="0" t="0" r="r" b="b"/>
                <a:pathLst>
                  <a:path w="725" h="254">
                    <a:moveTo>
                      <a:pt x="621" y="79"/>
                    </a:moveTo>
                    <a:lnTo>
                      <a:pt x="605" y="81"/>
                    </a:lnTo>
                    <a:lnTo>
                      <a:pt x="648" y="81"/>
                    </a:lnTo>
                    <a:lnTo>
                      <a:pt x="636" y="80"/>
                    </a:lnTo>
                    <a:lnTo>
                      <a:pt x="621" y="7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Freeform 46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722" y="49"/>
                  </a:cxn>
                  <a:cxn ang="0">
                    <a:pos x="713" y="49"/>
                  </a:cxn>
                  <a:cxn ang="0">
                    <a:pos x="716" y="52"/>
                  </a:cxn>
                  <a:cxn ang="0">
                    <a:pos x="716" y="58"/>
                  </a:cxn>
                  <a:cxn ang="0">
                    <a:pos x="722" y="58"/>
                  </a:cxn>
                  <a:cxn ang="0">
                    <a:pos x="722" y="49"/>
                  </a:cxn>
                </a:cxnLst>
                <a:rect l="0" t="0" r="r" b="b"/>
                <a:pathLst>
                  <a:path w="725" h="254">
                    <a:moveTo>
                      <a:pt x="722" y="49"/>
                    </a:moveTo>
                    <a:lnTo>
                      <a:pt x="713" y="49"/>
                    </a:lnTo>
                    <a:lnTo>
                      <a:pt x="716" y="52"/>
                    </a:lnTo>
                    <a:lnTo>
                      <a:pt x="716" y="58"/>
                    </a:lnTo>
                    <a:lnTo>
                      <a:pt x="722" y="58"/>
                    </a:lnTo>
                    <a:lnTo>
                      <a:pt x="722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Freeform 47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722" y="3"/>
                  </a:cxn>
                  <a:cxn ang="0">
                    <a:pos x="704" y="4"/>
                  </a:cxn>
                  <a:cxn ang="0">
                    <a:pos x="683" y="5"/>
                  </a:cxn>
                  <a:cxn ang="0">
                    <a:pos x="662" y="6"/>
                  </a:cxn>
                  <a:cxn ang="0">
                    <a:pos x="722" y="6"/>
                  </a:cxn>
                  <a:cxn ang="0">
                    <a:pos x="722" y="3"/>
                  </a:cxn>
                </a:cxnLst>
                <a:rect l="0" t="0" r="r" b="b"/>
                <a:pathLst>
                  <a:path w="725" h="254">
                    <a:moveTo>
                      <a:pt x="722" y="3"/>
                    </a:moveTo>
                    <a:lnTo>
                      <a:pt x="704" y="4"/>
                    </a:lnTo>
                    <a:lnTo>
                      <a:pt x="683" y="5"/>
                    </a:lnTo>
                    <a:lnTo>
                      <a:pt x="662" y="6"/>
                    </a:lnTo>
                    <a:lnTo>
                      <a:pt x="722" y="6"/>
                    </a:lnTo>
                    <a:lnTo>
                      <a:pt x="722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8" name="Freeform 48"/>
            <p:cNvSpPr>
              <a:spLocks/>
            </p:cNvSpPr>
            <p:nvPr/>
          </p:nvSpPr>
          <p:spPr bwMode="auto">
            <a:xfrm>
              <a:off x="8875" y="563"/>
              <a:ext cx="743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42" y="0"/>
                </a:cxn>
              </a:cxnLst>
              <a:rect l="0" t="0" r="r" b="b"/>
              <a:pathLst>
                <a:path w="743" h="20">
                  <a:moveTo>
                    <a:pt x="0" y="0"/>
                  </a:moveTo>
                  <a:lnTo>
                    <a:pt x="742" y="0"/>
                  </a:lnTo>
                </a:path>
              </a:pathLst>
            </a:custGeom>
            <a:noFill/>
            <a:ln w="44449">
              <a:solidFill>
                <a:srgbClr val="008BB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44" name="Рисунок 43" descr="PISA_WebBanner6-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79785" y="197818"/>
            <a:ext cx="2688850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86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2033" y="286909"/>
            <a:ext cx="8874775" cy="775005"/>
          </a:xfrm>
        </p:spPr>
        <p:txBody>
          <a:bodyPr/>
          <a:lstStyle/>
          <a:p>
            <a:r>
              <a:rPr lang="ru-RU" dirty="0" smtClean="0"/>
              <a:t>Выводы на основе сравнения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Исследования </a:t>
            </a:r>
            <a:r>
              <a:rPr lang="en-US" dirty="0" smtClean="0"/>
              <a:t>TIMSS</a:t>
            </a:r>
            <a:r>
              <a:rPr lang="ru-RU" dirty="0" smtClean="0"/>
              <a:t> и </a:t>
            </a:r>
            <a:r>
              <a:rPr lang="en-US" dirty="0" smtClean="0"/>
              <a:t>PISA </a:t>
            </a:r>
            <a:r>
              <a:rPr lang="ru-RU" dirty="0" smtClean="0"/>
              <a:t>- </a:t>
            </a:r>
            <a:r>
              <a:rPr lang="en-US" dirty="0" smtClean="0"/>
              <a:t>в</a:t>
            </a:r>
            <a:r>
              <a:rPr lang="ru-RU" dirty="0" err="1" smtClean="0"/>
              <a:t>заимодополняющие</a:t>
            </a:r>
            <a:r>
              <a:rPr lang="ru-RU" dirty="0" smtClean="0"/>
              <a:t> исследования </a:t>
            </a:r>
          </a:p>
          <a:p>
            <a:r>
              <a:rPr lang="ru-RU" dirty="0" smtClean="0"/>
              <a:t>Дополнительно к оценке уровня математической компетентности учащихся, полученной в исследовании </a:t>
            </a:r>
            <a:r>
              <a:rPr lang="en-US" dirty="0" smtClean="0"/>
              <a:t>PISA  </a:t>
            </a:r>
            <a:r>
              <a:rPr lang="ru-RU" dirty="0" smtClean="0"/>
              <a:t>исследование </a:t>
            </a:r>
            <a:r>
              <a:rPr lang="en-US" dirty="0" smtClean="0"/>
              <a:t>TIMSS</a:t>
            </a:r>
            <a:r>
              <a:rPr lang="ru-RU" dirty="0" smtClean="0"/>
              <a:t> дает информацию об эффективности реализации учебной программы</a:t>
            </a:r>
          </a:p>
          <a:p>
            <a:r>
              <a:rPr lang="ru-RU" dirty="0" smtClean="0"/>
              <a:t>Необходим вторичный анализ для объяснения результатов исследований</a:t>
            </a:r>
            <a:endParaRPr lang="ru-RU" dirty="0"/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10692953" y="0"/>
            <a:ext cx="1021581" cy="1133922"/>
            <a:chOff x="8845" y="281"/>
            <a:chExt cx="816" cy="685"/>
          </a:xfrm>
        </p:grpSpPr>
        <p:sp>
          <p:nvSpPr>
            <p:cNvPr id="5" name="Freeform 10"/>
            <p:cNvSpPr>
              <a:spLocks/>
            </p:cNvSpPr>
            <p:nvPr/>
          </p:nvSpPr>
          <p:spPr bwMode="auto">
            <a:xfrm>
              <a:off x="8845" y="281"/>
              <a:ext cx="816" cy="685"/>
            </a:xfrm>
            <a:custGeom>
              <a:avLst/>
              <a:gdLst/>
              <a:ahLst/>
              <a:cxnLst>
                <a:cxn ang="0">
                  <a:pos x="0" y="684"/>
                </a:cxn>
                <a:cxn ang="0">
                  <a:pos x="816" y="684"/>
                </a:cxn>
                <a:cxn ang="0">
                  <a:pos x="816" y="0"/>
                </a:cxn>
                <a:cxn ang="0">
                  <a:pos x="0" y="0"/>
                </a:cxn>
                <a:cxn ang="0">
                  <a:pos x="0" y="684"/>
                </a:cxn>
              </a:cxnLst>
              <a:rect l="0" t="0" r="r" b="b"/>
              <a:pathLst>
                <a:path w="816" h="685">
                  <a:moveTo>
                    <a:pt x="0" y="684"/>
                  </a:moveTo>
                  <a:lnTo>
                    <a:pt x="816" y="684"/>
                  </a:lnTo>
                  <a:lnTo>
                    <a:pt x="816" y="0"/>
                  </a:lnTo>
                  <a:lnTo>
                    <a:pt x="0" y="0"/>
                  </a:lnTo>
                  <a:lnTo>
                    <a:pt x="0" y="68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6" name="Group 11"/>
            <p:cNvGrpSpPr>
              <a:grpSpLocks/>
            </p:cNvGrpSpPr>
            <p:nvPr/>
          </p:nvGrpSpPr>
          <p:grpSpPr bwMode="auto">
            <a:xfrm>
              <a:off x="8887" y="336"/>
              <a:ext cx="727" cy="154"/>
              <a:chOff x="8887" y="336"/>
              <a:chExt cx="727" cy="154"/>
            </a:xfrm>
          </p:grpSpPr>
          <p:sp>
            <p:nvSpPr>
              <p:cNvPr id="22" name="Freeform 12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89" y="20"/>
                  </a:cxn>
                  <a:cxn ang="0">
                    <a:pos x="53" y="20"/>
                  </a:cxn>
                  <a:cxn ang="0">
                    <a:pos x="53" y="29"/>
                  </a:cxn>
                  <a:cxn ang="0">
                    <a:pos x="53" y="39"/>
                  </a:cxn>
                  <a:cxn ang="0">
                    <a:pos x="53" y="118"/>
                  </a:cxn>
                  <a:cxn ang="0">
                    <a:pos x="53" y="126"/>
                  </a:cxn>
                  <a:cxn ang="0">
                    <a:pos x="52" y="131"/>
                  </a:cxn>
                  <a:cxn ang="0">
                    <a:pos x="52" y="135"/>
                  </a:cxn>
                  <a:cxn ang="0">
                    <a:pos x="51" y="137"/>
                  </a:cxn>
                  <a:cxn ang="0">
                    <a:pos x="27" y="146"/>
                  </a:cxn>
                  <a:cxn ang="0">
                    <a:pos x="27" y="149"/>
                  </a:cxn>
                  <a:cxn ang="0">
                    <a:pos x="48" y="148"/>
                  </a:cxn>
                  <a:cxn ang="0">
                    <a:pos x="67" y="148"/>
                  </a:cxn>
                  <a:cxn ang="0">
                    <a:pos x="111" y="148"/>
                  </a:cxn>
                  <a:cxn ang="0">
                    <a:pos x="114" y="146"/>
                  </a:cxn>
                  <a:cxn ang="0">
                    <a:pos x="92" y="138"/>
                  </a:cxn>
                  <a:cxn ang="0">
                    <a:pos x="90" y="137"/>
                  </a:cxn>
                  <a:cxn ang="0">
                    <a:pos x="89" y="131"/>
                  </a:cxn>
                  <a:cxn ang="0">
                    <a:pos x="88" y="118"/>
                  </a:cxn>
                  <a:cxn ang="0">
                    <a:pos x="88" y="39"/>
                  </a:cxn>
                  <a:cxn ang="0">
                    <a:pos x="88" y="29"/>
                  </a:cxn>
                  <a:cxn ang="0">
                    <a:pos x="89" y="20"/>
                  </a:cxn>
                </a:cxnLst>
                <a:rect l="0" t="0" r="r" b="b"/>
                <a:pathLst>
                  <a:path w="727" h="154">
                    <a:moveTo>
                      <a:pt x="89" y="20"/>
                    </a:moveTo>
                    <a:lnTo>
                      <a:pt x="53" y="20"/>
                    </a:lnTo>
                    <a:lnTo>
                      <a:pt x="53" y="29"/>
                    </a:lnTo>
                    <a:lnTo>
                      <a:pt x="53" y="39"/>
                    </a:lnTo>
                    <a:lnTo>
                      <a:pt x="53" y="118"/>
                    </a:lnTo>
                    <a:lnTo>
                      <a:pt x="53" y="126"/>
                    </a:lnTo>
                    <a:lnTo>
                      <a:pt x="52" y="131"/>
                    </a:lnTo>
                    <a:lnTo>
                      <a:pt x="52" y="135"/>
                    </a:lnTo>
                    <a:lnTo>
                      <a:pt x="51" y="137"/>
                    </a:lnTo>
                    <a:lnTo>
                      <a:pt x="27" y="146"/>
                    </a:lnTo>
                    <a:lnTo>
                      <a:pt x="27" y="149"/>
                    </a:lnTo>
                    <a:lnTo>
                      <a:pt x="48" y="148"/>
                    </a:lnTo>
                    <a:lnTo>
                      <a:pt x="67" y="148"/>
                    </a:lnTo>
                    <a:lnTo>
                      <a:pt x="111" y="148"/>
                    </a:lnTo>
                    <a:lnTo>
                      <a:pt x="114" y="146"/>
                    </a:lnTo>
                    <a:lnTo>
                      <a:pt x="92" y="138"/>
                    </a:lnTo>
                    <a:lnTo>
                      <a:pt x="90" y="137"/>
                    </a:lnTo>
                    <a:lnTo>
                      <a:pt x="89" y="131"/>
                    </a:lnTo>
                    <a:lnTo>
                      <a:pt x="88" y="118"/>
                    </a:lnTo>
                    <a:lnTo>
                      <a:pt x="88" y="39"/>
                    </a:lnTo>
                    <a:lnTo>
                      <a:pt x="88" y="29"/>
                    </a:lnTo>
                    <a:lnTo>
                      <a:pt x="89" y="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Freeform 13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111" y="148"/>
                  </a:cxn>
                  <a:cxn ang="0">
                    <a:pos x="67" y="148"/>
                  </a:cxn>
                  <a:cxn ang="0">
                    <a:pos x="87" y="148"/>
                  </a:cxn>
                  <a:cxn ang="0">
                    <a:pos x="107" y="149"/>
                  </a:cxn>
                  <a:cxn ang="0">
                    <a:pos x="111" y="148"/>
                  </a:cxn>
                </a:cxnLst>
                <a:rect l="0" t="0" r="r" b="b"/>
                <a:pathLst>
                  <a:path w="727" h="154">
                    <a:moveTo>
                      <a:pt x="111" y="148"/>
                    </a:moveTo>
                    <a:lnTo>
                      <a:pt x="67" y="148"/>
                    </a:lnTo>
                    <a:lnTo>
                      <a:pt x="87" y="148"/>
                    </a:lnTo>
                    <a:lnTo>
                      <a:pt x="107" y="149"/>
                    </a:lnTo>
                    <a:lnTo>
                      <a:pt x="111" y="1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Freeform 14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0" y="45"/>
                  </a:cxn>
                  <a:cxn ang="0">
                    <a:pos x="3" y="45"/>
                  </a:cxn>
                  <a:cxn ang="0">
                    <a:pos x="10" y="27"/>
                  </a:cxn>
                  <a:cxn ang="0">
                    <a:pos x="12" y="20"/>
                  </a:cxn>
                  <a:cxn ang="0">
                    <a:pos x="142" y="20"/>
                  </a:cxn>
                  <a:cxn ang="0">
                    <a:pos x="142" y="5"/>
                  </a:cxn>
                  <a:cxn ang="0">
                    <a:pos x="82" y="5"/>
                  </a:cxn>
                  <a:cxn ang="0">
                    <a:pos x="59" y="5"/>
                  </a:cxn>
                  <a:cxn ang="0">
                    <a:pos x="38" y="4"/>
                  </a:cxn>
                  <a:cxn ang="0">
                    <a:pos x="1" y="3"/>
                  </a:cxn>
                </a:cxnLst>
                <a:rect l="0" t="0" r="r" b="b"/>
                <a:pathLst>
                  <a:path w="727" h="154">
                    <a:moveTo>
                      <a:pt x="1" y="3"/>
                    </a:moveTo>
                    <a:lnTo>
                      <a:pt x="0" y="45"/>
                    </a:lnTo>
                    <a:lnTo>
                      <a:pt x="3" y="45"/>
                    </a:lnTo>
                    <a:lnTo>
                      <a:pt x="10" y="27"/>
                    </a:lnTo>
                    <a:lnTo>
                      <a:pt x="12" y="20"/>
                    </a:lnTo>
                    <a:lnTo>
                      <a:pt x="142" y="20"/>
                    </a:lnTo>
                    <a:lnTo>
                      <a:pt x="142" y="5"/>
                    </a:lnTo>
                    <a:lnTo>
                      <a:pt x="82" y="5"/>
                    </a:lnTo>
                    <a:lnTo>
                      <a:pt x="59" y="5"/>
                    </a:lnTo>
                    <a:lnTo>
                      <a:pt x="38" y="4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" name="Freeform 15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142" y="20"/>
                  </a:cxn>
                  <a:cxn ang="0">
                    <a:pos x="129" y="20"/>
                  </a:cxn>
                  <a:cxn ang="0">
                    <a:pos x="132" y="27"/>
                  </a:cxn>
                  <a:cxn ang="0">
                    <a:pos x="138" y="45"/>
                  </a:cxn>
                  <a:cxn ang="0">
                    <a:pos x="142" y="45"/>
                  </a:cxn>
                  <a:cxn ang="0">
                    <a:pos x="142" y="20"/>
                  </a:cxn>
                </a:cxnLst>
                <a:rect l="0" t="0" r="r" b="b"/>
                <a:pathLst>
                  <a:path w="727" h="154">
                    <a:moveTo>
                      <a:pt x="142" y="20"/>
                    </a:moveTo>
                    <a:lnTo>
                      <a:pt x="129" y="20"/>
                    </a:lnTo>
                    <a:lnTo>
                      <a:pt x="132" y="27"/>
                    </a:lnTo>
                    <a:lnTo>
                      <a:pt x="138" y="45"/>
                    </a:lnTo>
                    <a:lnTo>
                      <a:pt x="142" y="45"/>
                    </a:lnTo>
                    <a:lnTo>
                      <a:pt x="142" y="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16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142" y="3"/>
                  </a:cxn>
                  <a:cxn ang="0">
                    <a:pos x="102" y="5"/>
                  </a:cxn>
                  <a:cxn ang="0">
                    <a:pos x="82" y="5"/>
                  </a:cxn>
                  <a:cxn ang="0">
                    <a:pos x="142" y="5"/>
                  </a:cxn>
                  <a:cxn ang="0">
                    <a:pos x="142" y="3"/>
                  </a:cxn>
                </a:cxnLst>
                <a:rect l="0" t="0" r="r" b="b"/>
                <a:pathLst>
                  <a:path w="727" h="154">
                    <a:moveTo>
                      <a:pt x="142" y="3"/>
                    </a:moveTo>
                    <a:lnTo>
                      <a:pt x="102" y="5"/>
                    </a:lnTo>
                    <a:lnTo>
                      <a:pt x="82" y="5"/>
                    </a:lnTo>
                    <a:lnTo>
                      <a:pt x="142" y="5"/>
                    </a:lnTo>
                    <a:lnTo>
                      <a:pt x="142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17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152" y="3"/>
                  </a:cxn>
                  <a:cxn ang="0">
                    <a:pos x="150" y="6"/>
                  </a:cxn>
                  <a:cxn ang="0">
                    <a:pos x="174" y="16"/>
                  </a:cxn>
                  <a:cxn ang="0">
                    <a:pos x="174" y="136"/>
                  </a:cxn>
                  <a:cxn ang="0">
                    <a:pos x="150" y="146"/>
                  </a:cxn>
                  <a:cxn ang="0">
                    <a:pos x="150" y="149"/>
                  </a:cxn>
                  <a:cxn ang="0">
                    <a:pos x="170" y="148"/>
                  </a:cxn>
                  <a:cxn ang="0">
                    <a:pos x="190" y="148"/>
                  </a:cxn>
                  <a:cxn ang="0">
                    <a:pos x="231" y="148"/>
                  </a:cxn>
                  <a:cxn ang="0">
                    <a:pos x="232" y="146"/>
                  </a:cxn>
                  <a:cxn ang="0">
                    <a:pos x="216" y="139"/>
                  </a:cxn>
                  <a:cxn ang="0">
                    <a:pos x="211" y="137"/>
                  </a:cxn>
                  <a:cxn ang="0">
                    <a:pos x="209" y="122"/>
                  </a:cxn>
                  <a:cxn ang="0">
                    <a:pos x="208" y="110"/>
                  </a:cxn>
                  <a:cxn ang="0">
                    <a:pos x="208" y="16"/>
                  </a:cxn>
                  <a:cxn ang="0">
                    <a:pos x="232" y="6"/>
                  </a:cxn>
                  <a:cxn ang="0">
                    <a:pos x="232" y="5"/>
                  </a:cxn>
                  <a:cxn ang="0">
                    <a:pos x="192" y="5"/>
                  </a:cxn>
                  <a:cxn ang="0">
                    <a:pos x="172" y="4"/>
                  </a:cxn>
                  <a:cxn ang="0">
                    <a:pos x="152" y="3"/>
                  </a:cxn>
                </a:cxnLst>
                <a:rect l="0" t="0" r="r" b="b"/>
                <a:pathLst>
                  <a:path w="727" h="154">
                    <a:moveTo>
                      <a:pt x="152" y="3"/>
                    </a:moveTo>
                    <a:lnTo>
                      <a:pt x="150" y="6"/>
                    </a:lnTo>
                    <a:lnTo>
                      <a:pt x="174" y="16"/>
                    </a:lnTo>
                    <a:lnTo>
                      <a:pt x="174" y="136"/>
                    </a:lnTo>
                    <a:lnTo>
                      <a:pt x="150" y="146"/>
                    </a:lnTo>
                    <a:lnTo>
                      <a:pt x="150" y="149"/>
                    </a:lnTo>
                    <a:lnTo>
                      <a:pt x="170" y="148"/>
                    </a:lnTo>
                    <a:lnTo>
                      <a:pt x="190" y="148"/>
                    </a:lnTo>
                    <a:lnTo>
                      <a:pt x="231" y="148"/>
                    </a:lnTo>
                    <a:lnTo>
                      <a:pt x="232" y="146"/>
                    </a:lnTo>
                    <a:lnTo>
                      <a:pt x="216" y="139"/>
                    </a:lnTo>
                    <a:lnTo>
                      <a:pt x="211" y="137"/>
                    </a:lnTo>
                    <a:lnTo>
                      <a:pt x="209" y="122"/>
                    </a:lnTo>
                    <a:lnTo>
                      <a:pt x="208" y="110"/>
                    </a:lnTo>
                    <a:lnTo>
                      <a:pt x="208" y="16"/>
                    </a:lnTo>
                    <a:lnTo>
                      <a:pt x="232" y="6"/>
                    </a:lnTo>
                    <a:lnTo>
                      <a:pt x="232" y="5"/>
                    </a:lnTo>
                    <a:lnTo>
                      <a:pt x="192" y="5"/>
                    </a:lnTo>
                    <a:lnTo>
                      <a:pt x="172" y="4"/>
                    </a:lnTo>
                    <a:lnTo>
                      <a:pt x="152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18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231" y="148"/>
                  </a:cxn>
                  <a:cxn ang="0">
                    <a:pos x="190" y="148"/>
                  </a:cxn>
                  <a:cxn ang="0">
                    <a:pos x="210" y="148"/>
                  </a:cxn>
                  <a:cxn ang="0">
                    <a:pos x="230" y="149"/>
                  </a:cxn>
                  <a:cxn ang="0">
                    <a:pos x="231" y="148"/>
                  </a:cxn>
                </a:cxnLst>
                <a:rect l="0" t="0" r="r" b="b"/>
                <a:pathLst>
                  <a:path w="727" h="154">
                    <a:moveTo>
                      <a:pt x="231" y="148"/>
                    </a:moveTo>
                    <a:lnTo>
                      <a:pt x="190" y="148"/>
                    </a:lnTo>
                    <a:lnTo>
                      <a:pt x="210" y="148"/>
                    </a:lnTo>
                    <a:lnTo>
                      <a:pt x="230" y="149"/>
                    </a:lnTo>
                    <a:lnTo>
                      <a:pt x="231" y="1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Freeform 19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232" y="3"/>
                  </a:cxn>
                  <a:cxn ang="0">
                    <a:pos x="212" y="4"/>
                  </a:cxn>
                  <a:cxn ang="0">
                    <a:pos x="192" y="5"/>
                  </a:cxn>
                  <a:cxn ang="0">
                    <a:pos x="232" y="5"/>
                  </a:cxn>
                  <a:cxn ang="0">
                    <a:pos x="232" y="3"/>
                  </a:cxn>
                </a:cxnLst>
                <a:rect l="0" t="0" r="r" b="b"/>
                <a:pathLst>
                  <a:path w="727" h="154">
                    <a:moveTo>
                      <a:pt x="232" y="3"/>
                    </a:moveTo>
                    <a:lnTo>
                      <a:pt x="212" y="4"/>
                    </a:lnTo>
                    <a:lnTo>
                      <a:pt x="192" y="5"/>
                    </a:lnTo>
                    <a:lnTo>
                      <a:pt x="232" y="5"/>
                    </a:lnTo>
                    <a:lnTo>
                      <a:pt x="232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Freeform 20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248" y="3"/>
                  </a:cxn>
                  <a:cxn ang="0">
                    <a:pos x="248" y="6"/>
                  </a:cxn>
                  <a:cxn ang="0">
                    <a:pos x="271" y="16"/>
                  </a:cxn>
                  <a:cxn ang="0">
                    <a:pos x="271" y="17"/>
                  </a:cxn>
                  <a:cxn ang="0">
                    <a:pos x="272" y="26"/>
                  </a:cxn>
                  <a:cxn ang="0">
                    <a:pos x="271" y="33"/>
                  </a:cxn>
                  <a:cxn ang="0">
                    <a:pos x="270" y="48"/>
                  </a:cxn>
                  <a:cxn ang="0">
                    <a:pos x="268" y="68"/>
                  </a:cxn>
                  <a:cxn ang="0">
                    <a:pos x="264" y="92"/>
                  </a:cxn>
                  <a:cxn ang="0">
                    <a:pos x="260" y="120"/>
                  </a:cxn>
                  <a:cxn ang="0">
                    <a:pos x="258" y="136"/>
                  </a:cxn>
                  <a:cxn ang="0">
                    <a:pos x="257" y="138"/>
                  </a:cxn>
                  <a:cxn ang="0">
                    <a:pos x="253" y="140"/>
                  </a:cxn>
                  <a:cxn ang="0">
                    <a:pos x="238" y="146"/>
                  </a:cxn>
                  <a:cxn ang="0">
                    <a:pos x="238" y="149"/>
                  </a:cxn>
                  <a:cxn ang="0">
                    <a:pos x="257" y="148"/>
                  </a:cxn>
                  <a:cxn ang="0">
                    <a:pos x="300" y="148"/>
                  </a:cxn>
                  <a:cxn ang="0">
                    <a:pos x="300" y="146"/>
                  </a:cxn>
                  <a:cxn ang="0">
                    <a:pos x="284" y="140"/>
                  </a:cxn>
                  <a:cxn ang="0">
                    <a:pos x="280" y="138"/>
                  </a:cxn>
                  <a:cxn ang="0">
                    <a:pos x="278" y="137"/>
                  </a:cxn>
                  <a:cxn ang="0">
                    <a:pos x="278" y="129"/>
                  </a:cxn>
                  <a:cxn ang="0">
                    <a:pos x="279" y="118"/>
                  </a:cxn>
                  <a:cxn ang="0">
                    <a:pos x="281" y="98"/>
                  </a:cxn>
                  <a:cxn ang="0">
                    <a:pos x="283" y="75"/>
                  </a:cxn>
                  <a:cxn ang="0">
                    <a:pos x="286" y="52"/>
                  </a:cxn>
                  <a:cxn ang="0">
                    <a:pos x="288" y="43"/>
                  </a:cxn>
                  <a:cxn ang="0">
                    <a:pos x="327" y="43"/>
                  </a:cxn>
                  <a:cxn ang="0">
                    <a:pos x="322" y="34"/>
                  </a:cxn>
                  <a:cxn ang="0">
                    <a:pos x="312" y="12"/>
                  </a:cxn>
                  <a:cxn ang="0">
                    <a:pos x="303" y="5"/>
                  </a:cxn>
                  <a:cxn ang="0">
                    <a:pos x="276" y="5"/>
                  </a:cxn>
                  <a:cxn ang="0">
                    <a:pos x="248" y="3"/>
                  </a:cxn>
                </a:cxnLst>
                <a:rect l="0" t="0" r="r" b="b"/>
                <a:pathLst>
                  <a:path w="727" h="154">
                    <a:moveTo>
                      <a:pt x="248" y="3"/>
                    </a:moveTo>
                    <a:lnTo>
                      <a:pt x="248" y="6"/>
                    </a:lnTo>
                    <a:lnTo>
                      <a:pt x="271" y="16"/>
                    </a:lnTo>
                    <a:lnTo>
                      <a:pt x="271" y="17"/>
                    </a:lnTo>
                    <a:lnTo>
                      <a:pt x="272" y="26"/>
                    </a:lnTo>
                    <a:lnTo>
                      <a:pt x="271" y="33"/>
                    </a:lnTo>
                    <a:lnTo>
                      <a:pt x="270" y="48"/>
                    </a:lnTo>
                    <a:lnTo>
                      <a:pt x="268" y="68"/>
                    </a:lnTo>
                    <a:lnTo>
                      <a:pt x="264" y="92"/>
                    </a:lnTo>
                    <a:lnTo>
                      <a:pt x="260" y="120"/>
                    </a:lnTo>
                    <a:lnTo>
                      <a:pt x="258" y="136"/>
                    </a:lnTo>
                    <a:lnTo>
                      <a:pt x="257" y="138"/>
                    </a:lnTo>
                    <a:lnTo>
                      <a:pt x="253" y="140"/>
                    </a:lnTo>
                    <a:lnTo>
                      <a:pt x="238" y="146"/>
                    </a:lnTo>
                    <a:lnTo>
                      <a:pt x="238" y="149"/>
                    </a:lnTo>
                    <a:lnTo>
                      <a:pt x="257" y="148"/>
                    </a:lnTo>
                    <a:lnTo>
                      <a:pt x="300" y="148"/>
                    </a:lnTo>
                    <a:lnTo>
                      <a:pt x="300" y="146"/>
                    </a:lnTo>
                    <a:lnTo>
                      <a:pt x="284" y="140"/>
                    </a:lnTo>
                    <a:lnTo>
                      <a:pt x="280" y="138"/>
                    </a:lnTo>
                    <a:lnTo>
                      <a:pt x="278" y="137"/>
                    </a:lnTo>
                    <a:lnTo>
                      <a:pt x="278" y="129"/>
                    </a:lnTo>
                    <a:lnTo>
                      <a:pt x="279" y="118"/>
                    </a:lnTo>
                    <a:lnTo>
                      <a:pt x="281" y="98"/>
                    </a:lnTo>
                    <a:lnTo>
                      <a:pt x="283" y="75"/>
                    </a:lnTo>
                    <a:lnTo>
                      <a:pt x="286" y="52"/>
                    </a:lnTo>
                    <a:lnTo>
                      <a:pt x="288" y="43"/>
                    </a:lnTo>
                    <a:lnTo>
                      <a:pt x="327" y="43"/>
                    </a:lnTo>
                    <a:lnTo>
                      <a:pt x="322" y="34"/>
                    </a:lnTo>
                    <a:lnTo>
                      <a:pt x="312" y="12"/>
                    </a:lnTo>
                    <a:lnTo>
                      <a:pt x="303" y="5"/>
                    </a:lnTo>
                    <a:lnTo>
                      <a:pt x="276" y="5"/>
                    </a:lnTo>
                    <a:lnTo>
                      <a:pt x="248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Freeform 21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300" y="148"/>
                  </a:cxn>
                  <a:cxn ang="0">
                    <a:pos x="279" y="148"/>
                  </a:cxn>
                  <a:cxn ang="0">
                    <a:pos x="300" y="149"/>
                  </a:cxn>
                  <a:cxn ang="0">
                    <a:pos x="300" y="148"/>
                  </a:cxn>
                </a:cxnLst>
                <a:rect l="0" t="0" r="r" b="b"/>
                <a:pathLst>
                  <a:path w="727" h="154">
                    <a:moveTo>
                      <a:pt x="300" y="148"/>
                    </a:moveTo>
                    <a:lnTo>
                      <a:pt x="279" y="148"/>
                    </a:lnTo>
                    <a:lnTo>
                      <a:pt x="300" y="149"/>
                    </a:lnTo>
                    <a:lnTo>
                      <a:pt x="300" y="1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Freeform 22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327" y="43"/>
                  </a:cxn>
                  <a:cxn ang="0">
                    <a:pos x="288" y="43"/>
                  </a:cxn>
                  <a:cxn ang="0">
                    <a:pos x="296" y="62"/>
                  </a:cxn>
                  <a:cxn ang="0">
                    <a:pos x="304" y="80"/>
                  </a:cxn>
                  <a:cxn ang="0">
                    <a:pos x="312" y="98"/>
                  </a:cxn>
                  <a:cxn ang="0">
                    <a:pos x="320" y="116"/>
                  </a:cxn>
                  <a:cxn ang="0">
                    <a:pos x="328" y="135"/>
                  </a:cxn>
                  <a:cxn ang="0">
                    <a:pos x="344" y="149"/>
                  </a:cxn>
                  <a:cxn ang="0">
                    <a:pos x="351" y="131"/>
                  </a:cxn>
                  <a:cxn ang="0">
                    <a:pos x="359" y="112"/>
                  </a:cxn>
                  <a:cxn ang="0">
                    <a:pos x="367" y="94"/>
                  </a:cxn>
                  <a:cxn ang="0">
                    <a:pos x="375" y="77"/>
                  </a:cxn>
                  <a:cxn ang="0">
                    <a:pos x="357" y="77"/>
                  </a:cxn>
                  <a:cxn ang="0">
                    <a:pos x="345" y="69"/>
                  </a:cxn>
                  <a:cxn ang="0">
                    <a:pos x="333" y="54"/>
                  </a:cxn>
                  <a:cxn ang="0">
                    <a:pos x="327" y="43"/>
                  </a:cxn>
                </a:cxnLst>
                <a:rect l="0" t="0" r="r" b="b"/>
                <a:pathLst>
                  <a:path w="727" h="154">
                    <a:moveTo>
                      <a:pt x="327" y="43"/>
                    </a:moveTo>
                    <a:lnTo>
                      <a:pt x="288" y="43"/>
                    </a:lnTo>
                    <a:lnTo>
                      <a:pt x="296" y="62"/>
                    </a:lnTo>
                    <a:lnTo>
                      <a:pt x="304" y="80"/>
                    </a:lnTo>
                    <a:lnTo>
                      <a:pt x="312" y="98"/>
                    </a:lnTo>
                    <a:lnTo>
                      <a:pt x="320" y="116"/>
                    </a:lnTo>
                    <a:lnTo>
                      <a:pt x="328" y="135"/>
                    </a:lnTo>
                    <a:lnTo>
                      <a:pt x="344" y="149"/>
                    </a:lnTo>
                    <a:lnTo>
                      <a:pt x="351" y="131"/>
                    </a:lnTo>
                    <a:lnTo>
                      <a:pt x="359" y="112"/>
                    </a:lnTo>
                    <a:lnTo>
                      <a:pt x="367" y="94"/>
                    </a:lnTo>
                    <a:lnTo>
                      <a:pt x="375" y="77"/>
                    </a:lnTo>
                    <a:lnTo>
                      <a:pt x="357" y="77"/>
                    </a:lnTo>
                    <a:lnTo>
                      <a:pt x="345" y="69"/>
                    </a:lnTo>
                    <a:lnTo>
                      <a:pt x="333" y="54"/>
                    </a:lnTo>
                    <a:lnTo>
                      <a:pt x="327" y="4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" name="Freeform 23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427" y="39"/>
                  </a:cxn>
                  <a:cxn ang="0">
                    <a:pos x="392" y="39"/>
                  </a:cxn>
                  <a:cxn ang="0">
                    <a:pos x="395" y="62"/>
                  </a:cxn>
                  <a:cxn ang="0">
                    <a:pos x="397" y="83"/>
                  </a:cxn>
                  <a:cxn ang="0">
                    <a:pos x="400" y="106"/>
                  </a:cxn>
                  <a:cxn ang="0">
                    <a:pos x="401" y="125"/>
                  </a:cxn>
                  <a:cxn ang="0">
                    <a:pos x="402" y="136"/>
                  </a:cxn>
                  <a:cxn ang="0">
                    <a:pos x="400" y="138"/>
                  </a:cxn>
                  <a:cxn ang="0">
                    <a:pos x="397" y="139"/>
                  </a:cxn>
                  <a:cxn ang="0">
                    <a:pos x="379" y="146"/>
                  </a:cxn>
                  <a:cxn ang="0">
                    <a:pos x="379" y="149"/>
                  </a:cxn>
                  <a:cxn ang="0">
                    <a:pos x="404" y="148"/>
                  </a:cxn>
                  <a:cxn ang="0">
                    <a:pos x="459" y="148"/>
                  </a:cxn>
                  <a:cxn ang="0">
                    <a:pos x="461" y="146"/>
                  </a:cxn>
                  <a:cxn ang="0">
                    <a:pos x="444" y="139"/>
                  </a:cxn>
                  <a:cxn ang="0">
                    <a:pos x="440" y="137"/>
                  </a:cxn>
                  <a:cxn ang="0">
                    <a:pos x="440" y="136"/>
                  </a:cxn>
                  <a:cxn ang="0">
                    <a:pos x="439" y="136"/>
                  </a:cxn>
                  <a:cxn ang="0">
                    <a:pos x="438" y="129"/>
                  </a:cxn>
                  <a:cxn ang="0">
                    <a:pos x="435" y="106"/>
                  </a:cxn>
                  <a:cxn ang="0">
                    <a:pos x="431" y="82"/>
                  </a:cxn>
                  <a:cxn ang="0">
                    <a:pos x="429" y="60"/>
                  </a:cxn>
                  <a:cxn ang="0">
                    <a:pos x="427" y="41"/>
                  </a:cxn>
                  <a:cxn ang="0">
                    <a:pos x="427" y="39"/>
                  </a:cxn>
                </a:cxnLst>
                <a:rect l="0" t="0" r="r" b="b"/>
                <a:pathLst>
                  <a:path w="727" h="154">
                    <a:moveTo>
                      <a:pt x="427" y="39"/>
                    </a:moveTo>
                    <a:lnTo>
                      <a:pt x="392" y="39"/>
                    </a:lnTo>
                    <a:lnTo>
                      <a:pt x="395" y="62"/>
                    </a:lnTo>
                    <a:lnTo>
                      <a:pt x="397" y="83"/>
                    </a:lnTo>
                    <a:lnTo>
                      <a:pt x="400" y="106"/>
                    </a:lnTo>
                    <a:lnTo>
                      <a:pt x="401" y="125"/>
                    </a:lnTo>
                    <a:lnTo>
                      <a:pt x="402" y="136"/>
                    </a:lnTo>
                    <a:lnTo>
                      <a:pt x="400" y="138"/>
                    </a:lnTo>
                    <a:lnTo>
                      <a:pt x="397" y="139"/>
                    </a:lnTo>
                    <a:lnTo>
                      <a:pt x="379" y="146"/>
                    </a:lnTo>
                    <a:lnTo>
                      <a:pt x="379" y="149"/>
                    </a:lnTo>
                    <a:lnTo>
                      <a:pt x="404" y="148"/>
                    </a:lnTo>
                    <a:lnTo>
                      <a:pt x="459" y="148"/>
                    </a:lnTo>
                    <a:lnTo>
                      <a:pt x="461" y="146"/>
                    </a:lnTo>
                    <a:lnTo>
                      <a:pt x="444" y="139"/>
                    </a:lnTo>
                    <a:lnTo>
                      <a:pt x="440" y="137"/>
                    </a:lnTo>
                    <a:lnTo>
                      <a:pt x="440" y="136"/>
                    </a:lnTo>
                    <a:lnTo>
                      <a:pt x="439" y="136"/>
                    </a:lnTo>
                    <a:lnTo>
                      <a:pt x="438" y="129"/>
                    </a:lnTo>
                    <a:lnTo>
                      <a:pt x="435" y="106"/>
                    </a:lnTo>
                    <a:lnTo>
                      <a:pt x="431" y="82"/>
                    </a:lnTo>
                    <a:lnTo>
                      <a:pt x="429" y="60"/>
                    </a:lnTo>
                    <a:lnTo>
                      <a:pt x="427" y="41"/>
                    </a:lnTo>
                    <a:lnTo>
                      <a:pt x="427" y="3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Freeform 24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459" y="148"/>
                  </a:cxn>
                  <a:cxn ang="0">
                    <a:pos x="417" y="148"/>
                  </a:cxn>
                  <a:cxn ang="0">
                    <a:pos x="437" y="148"/>
                  </a:cxn>
                  <a:cxn ang="0">
                    <a:pos x="457" y="149"/>
                  </a:cxn>
                  <a:cxn ang="0">
                    <a:pos x="459" y="148"/>
                  </a:cxn>
                </a:cxnLst>
                <a:rect l="0" t="0" r="r" b="b"/>
                <a:pathLst>
                  <a:path w="727" h="154">
                    <a:moveTo>
                      <a:pt x="459" y="148"/>
                    </a:moveTo>
                    <a:lnTo>
                      <a:pt x="417" y="148"/>
                    </a:lnTo>
                    <a:lnTo>
                      <a:pt x="437" y="148"/>
                    </a:lnTo>
                    <a:lnTo>
                      <a:pt x="457" y="149"/>
                    </a:lnTo>
                    <a:lnTo>
                      <a:pt x="459" y="1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Freeform 25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389" y="3"/>
                  </a:cxn>
                  <a:cxn ang="0">
                    <a:pos x="381" y="23"/>
                  </a:cxn>
                  <a:cxn ang="0">
                    <a:pos x="373" y="41"/>
                  </a:cxn>
                  <a:cxn ang="0">
                    <a:pos x="365" y="59"/>
                  </a:cxn>
                  <a:cxn ang="0">
                    <a:pos x="357" y="77"/>
                  </a:cxn>
                  <a:cxn ang="0">
                    <a:pos x="375" y="77"/>
                  </a:cxn>
                  <a:cxn ang="0">
                    <a:pos x="392" y="39"/>
                  </a:cxn>
                  <a:cxn ang="0">
                    <a:pos x="392" y="39"/>
                  </a:cxn>
                  <a:cxn ang="0">
                    <a:pos x="427" y="39"/>
                  </a:cxn>
                  <a:cxn ang="0">
                    <a:pos x="426" y="26"/>
                  </a:cxn>
                  <a:cxn ang="0">
                    <a:pos x="426" y="17"/>
                  </a:cxn>
                  <a:cxn ang="0">
                    <a:pos x="426" y="15"/>
                  </a:cxn>
                  <a:cxn ang="0">
                    <a:pos x="429" y="14"/>
                  </a:cxn>
                  <a:cxn ang="0">
                    <a:pos x="448" y="6"/>
                  </a:cxn>
                  <a:cxn ang="0">
                    <a:pos x="448" y="5"/>
                  </a:cxn>
                  <a:cxn ang="0">
                    <a:pos x="406" y="5"/>
                  </a:cxn>
                  <a:cxn ang="0">
                    <a:pos x="396" y="4"/>
                  </a:cxn>
                  <a:cxn ang="0">
                    <a:pos x="389" y="3"/>
                  </a:cxn>
                </a:cxnLst>
                <a:rect l="0" t="0" r="r" b="b"/>
                <a:pathLst>
                  <a:path w="727" h="154">
                    <a:moveTo>
                      <a:pt x="389" y="3"/>
                    </a:moveTo>
                    <a:lnTo>
                      <a:pt x="381" y="23"/>
                    </a:lnTo>
                    <a:lnTo>
                      <a:pt x="373" y="41"/>
                    </a:lnTo>
                    <a:lnTo>
                      <a:pt x="365" y="59"/>
                    </a:lnTo>
                    <a:lnTo>
                      <a:pt x="357" y="77"/>
                    </a:lnTo>
                    <a:lnTo>
                      <a:pt x="375" y="77"/>
                    </a:lnTo>
                    <a:lnTo>
                      <a:pt x="392" y="39"/>
                    </a:lnTo>
                    <a:lnTo>
                      <a:pt x="427" y="39"/>
                    </a:lnTo>
                    <a:lnTo>
                      <a:pt x="426" y="26"/>
                    </a:lnTo>
                    <a:lnTo>
                      <a:pt x="426" y="17"/>
                    </a:lnTo>
                    <a:lnTo>
                      <a:pt x="426" y="15"/>
                    </a:lnTo>
                    <a:lnTo>
                      <a:pt x="429" y="14"/>
                    </a:lnTo>
                    <a:lnTo>
                      <a:pt x="448" y="6"/>
                    </a:lnTo>
                    <a:lnTo>
                      <a:pt x="448" y="5"/>
                    </a:lnTo>
                    <a:lnTo>
                      <a:pt x="406" y="5"/>
                    </a:lnTo>
                    <a:lnTo>
                      <a:pt x="396" y="4"/>
                    </a:lnTo>
                    <a:lnTo>
                      <a:pt x="389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Freeform 26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302" y="4"/>
                  </a:cxn>
                  <a:cxn ang="0">
                    <a:pos x="291" y="5"/>
                  </a:cxn>
                  <a:cxn ang="0">
                    <a:pos x="303" y="5"/>
                  </a:cxn>
                  <a:cxn ang="0">
                    <a:pos x="302" y="4"/>
                  </a:cxn>
                </a:cxnLst>
                <a:rect l="0" t="0" r="r" b="b"/>
                <a:pathLst>
                  <a:path w="727" h="154">
                    <a:moveTo>
                      <a:pt x="302" y="4"/>
                    </a:moveTo>
                    <a:lnTo>
                      <a:pt x="291" y="5"/>
                    </a:lnTo>
                    <a:lnTo>
                      <a:pt x="303" y="5"/>
                    </a:lnTo>
                    <a:lnTo>
                      <a:pt x="302" y="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Freeform 27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448" y="3"/>
                  </a:cxn>
                  <a:cxn ang="0">
                    <a:pos x="423" y="5"/>
                  </a:cxn>
                  <a:cxn ang="0">
                    <a:pos x="448" y="5"/>
                  </a:cxn>
                  <a:cxn ang="0">
                    <a:pos x="448" y="3"/>
                  </a:cxn>
                </a:cxnLst>
                <a:rect l="0" t="0" r="r" b="b"/>
                <a:pathLst>
                  <a:path w="727" h="154">
                    <a:moveTo>
                      <a:pt x="448" y="3"/>
                    </a:moveTo>
                    <a:lnTo>
                      <a:pt x="423" y="5"/>
                    </a:lnTo>
                    <a:lnTo>
                      <a:pt x="448" y="5"/>
                    </a:lnTo>
                    <a:lnTo>
                      <a:pt x="448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Freeform 28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484" y="106"/>
                  </a:cxn>
                  <a:cxn ang="0">
                    <a:pos x="480" y="106"/>
                  </a:cxn>
                  <a:cxn ang="0">
                    <a:pos x="479" y="146"/>
                  </a:cxn>
                  <a:cxn ang="0">
                    <a:pos x="492" y="150"/>
                  </a:cxn>
                  <a:cxn ang="0">
                    <a:pos x="514" y="153"/>
                  </a:cxn>
                  <a:cxn ang="0">
                    <a:pos x="538" y="151"/>
                  </a:cxn>
                  <a:cxn ang="0">
                    <a:pos x="560" y="145"/>
                  </a:cxn>
                  <a:cxn ang="0">
                    <a:pos x="567" y="141"/>
                  </a:cxn>
                  <a:cxn ang="0">
                    <a:pos x="511" y="141"/>
                  </a:cxn>
                  <a:cxn ang="0">
                    <a:pos x="496" y="137"/>
                  </a:cxn>
                  <a:cxn ang="0">
                    <a:pos x="494" y="132"/>
                  </a:cxn>
                  <a:cxn ang="0">
                    <a:pos x="484" y="106"/>
                  </a:cxn>
                </a:cxnLst>
                <a:rect l="0" t="0" r="r" b="b"/>
                <a:pathLst>
                  <a:path w="727" h="154">
                    <a:moveTo>
                      <a:pt x="484" y="106"/>
                    </a:moveTo>
                    <a:lnTo>
                      <a:pt x="480" y="106"/>
                    </a:lnTo>
                    <a:lnTo>
                      <a:pt x="479" y="146"/>
                    </a:lnTo>
                    <a:lnTo>
                      <a:pt x="492" y="150"/>
                    </a:lnTo>
                    <a:lnTo>
                      <a:pt x="514" y="153"/>
                    </a:lnTo>
                    <a:lnTo>
                      <a:pt x="538" y="151"/>
                    </a:lnTo>
                    <a:lnTo>
                      <a:pt x="560" y="145"/>
                    </a:lnTo>
                    <a:lnTo>
                      <a:pt x="567" y="141"/>
                    </a:lnTo>
                    <a:lnTo>
                      <a:pt x="511" y="141"/>
                    </a:lnTo>
                    <a:lnTo>
                      <a:pt x="496" y="137"/>
                    </a:lnTo>
                    <a:lnTo>
                      <a:pt x="494" y="132"/>
                    </a:lnTo>
                    <a:lnTo>
                      <a:pt x="484" y="10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29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553" y="0"/>
                  </a:cxn>
                  <a:cxn ang="0">
                    <a:pos x="543" y="0"/>
                  </a:cxn>
                  <a:cxn ang="0">
                    <a:pos x="517" y="2"/>
                  </a:cxn>
                  <a:cxn ang="0">
                    <a:pos x="497" y="10"/>
                  </a:cxn>
                  <a:cxn ang="0">
                    <a:pos x="483" y="25"/>
                  </a:cxn>
                  <a:cxn ang="0">
                    <a:pos x="485" y="50"/>
                  </a:cxn>
                  <a:cxn ang="0">
                    <a:pos x="495" y="68"/>
                  </a:cxn>
                  <a:cxn ang="0">
                    <a:pos x="510" y="80"/>
                  </a:cxn>
                  <a:cxn ang="0">
                    <a:pos x="525" y="90"/>
                  </a:cxn>
                  <a:cxn ang="0">
                    <a:pos x="539" y="99"/>
                  </a:cxn>
                  <a:cxn ang="0">
                    <a:pos x="547" y="109"/>
                  </a:cxn>
                  <a:cxn ang="0">
                    <a:pos x="541" y="132"/>
                  </a:cxn>
                  <a:cxn ang="0">
                    <a:pos x="524" y="140"/>
                  </a:cxn>
                  <a:cxn ang="0">
                    <a:pos x="511" y="141"/>
                  </a:cxn>
                  <a:cxn ang="0">
                    <a:pos x="567" y="141"/>
                  </a:cxn>
                  <a:cxn ang="0">
                    <a:pos x="578" y="134"/>
                  </a:cxn>
                  <a:cxn ang="0">
                    <a:pos x="587" y="116"/>
                  </a:cxn>
                  <a:cxn ang="0">
                    <a:pos x="582" y="93"/>
                  </a:cxn>
                  <a:cxn ang="0">
                    <a:pos x="570" y="78"/>
                  </a:cxn>
                  <a:cxn ang="0">
                    <a:pos x="554" y="68"/>
                  </a:cxn>
                  <a:cxn ang="0">
                    <a:pos x="538" y="59"/>
                  </a:cxn>
                  <a:cxn ang="0">
                    <a:pos x="524" y="50"/>
                  </a:cxn>
                  <a:cxn ang="0">
                    <a:pos x="517" y="38"/>
                  </a:cxn>
                  <a:cxn ang="0">
                    <a:pos x="517" y="19"/>
                  </a:cxn>
                  <a:cxn ang="0">
                    <a:pos x="530" y="12"/>
                  </a:cxn>
                  <a:cxn ang="0">
                    <a:pos x="581" y="12"/>
                  </a:cxn>
                  <a:cxn ang="0">
                    <a:pos x="581" y="5"/>
                  </a:cxn>
                  <a:cxn ang="0">
                    <a:pos x="567" y="2"/>
                  </a:cxn>
                  <a:cxn ang="0">
                    <a:pos x="553" y="0"/>
                  </a:cxn>
                </a:cxnLst>
                <a:rect l="0" t="0" r="r" b="b"/>
                <a:pathLst>
                  <a:path w="727" h="154">
                    <a:moveTo>
                      <a:pt x="553" y="0"/>
                    </a:moveTo>
                    <a:lnTo>
                      <a:pt x="543" y="0"/>
                    </a:lnTo>
                    <a:lnTo>
                      <a:pt x="517" y="2"/>
                    </a:lnTo>
                    <a:lnTo>
                      <a:pt x="497" y="10"/>
                    </a:lnTo>
                    <a:lnTo>
                      <a:pt x="483" y="25"/>
                    </a:lnTo>
                    <a:lnTo>
                      <a:pt x="485" y="50"/>
                    </a:lnTo>
                    <a:lnTo>
                      <a:pt x="495" y="68"/>
                    </a:lnTo>
                    <a:lnTo>
                      <a:pt x="510" y="80"/>
                    </a:lnTo>
                    <a:lnTo>
                      <a:pt x="525" y="90"/>
                    </a:lnTo>
                    <a:lnTo>
                      <a:pt x="539" y="99"/>
                    </a:lnTo>
                    <a:lnTo>
                      <a:pt x="547" y="109"/>
                    </a:lnTo>
                    <a:lnTo>
                      <a:pt x="541" y="132"/>
                    </a:lnTo>
                    <a:lnTo>
                      <a:pt x="524" y="140"/>
                    </a:lnTo>
                    <a:lnTo>
                      <a:pt x="511" y="141"/>
                    </a:lnTo>
                    <a:lnTo>
                      <a:pt x="567" y="141"/>
                    </a:lnTo>
                    <a:lnTo>
                      <a:pt x="578" y="134"/>
                    </a:lnTo>
                    <a:lnTo>
                      <a:pt x="587" y="116"/>
                    </a:lnTo>
                    <a:lnTo>
                      <a:pt x="582" y="93"/>
                    </a:lnTo>
                    <a:lnTo>
                      <a:pt x="570" y="78"/>
                    </a:lnTo>
                    <a:lnTo>
                      <a:pt x="554" y="68"/>
                    </a:lnTo>
                    <a:lnTo>
                      <a:pt x="538" y="59"/>
                    </a:lnTo>
                    <a:lnTo>
                      <a:pt x="524" y="50"/>
                    </a:lnTo>
                    <a:lnTo>
                      <a:pt x="517" y="38"/>
                    </a:lnTo>
                    <a:lnTo>
                      <a:pt x="517" y="19"/>
                    </a:lnTo>
                    <a:lnTo>
                      <a:pt x="530" y="12"/>
                    </a:lnTo>
                    <a:lnTo>
                      <a:pt x="581" y="12"/>
                    </a:lnTo>
                    <a:lnTo>
                      <a:pt x="581" y="5"/>
                    </a:lnTo>
                    <a:lnTo>
                      <a:pt x="567" y="2"/>
                    </a:lnTo>
                    <a:lnTo>
                      <a:pt x="55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30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581" y="12"/>
                  </a:cxn>
                  <a:cxn ang="0">
                    <a:pos x="555" y="12"/>
                  </a:cxn>
                  <a:cxn ang="0">
                    <a:pos x="565" y="15"/>
                  </a:cxn>
                  <a:cxn ang="0">
                    <a:pos x="576" y="44"/>
                  </a:cxn>
                  <a:cxn ang="0">
                    <a:pos x="580" y="44"/>
                  </a:cxn>
                  <a:cxn ang="0">
                    <a:pos x="581" y="12"/>
                  </a:cxn>
                </a:cxnLst>
                <a:rect l="0" t="0" r="r" b="b"/>
                <a:pathLst>
                  <a:path w="727" h="154">
                    <a:moveTo>
                      <a:pt x="581" y="12"/>
                    </a:moveTo>
                    <a:lnTo>
                      <a:pt x="555" y="12"/>
                    </a:lnTo>
                    <a:lnTo>
                      <a:pt x="565" y="15"/>
                    </a:lnTo>
                    <a:lnTo>
                      <a:pt x="576" y="44"/>
                    </a:lnTo>
                    <a:lnTo>
                      <a:pt x="580" y="44"/>
                    </a:lnTo>
                    <a:lnTo>
                      <a:pt x="581" y="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Freeform 31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624" y="106"/>
                  </a:cxn>
                  <a:cxn ang="0">
                    <a:pos x="620" y="106"/>
                  </a:cxn>
                  <a:cxn ang="0">
                    <a:pos x="618" y="146"/>
                  </a:cxn>
                  <a:cxn ang="0">
                    <a:pos x="631" y="150"/>
                  </a:cxn>
                  <a:cxn ang="0">
                    <a:pos x="653" y="153"/>
                  </a:cxn>
                  <a:cxn ang="0">
                    <a:pos x="677" y="151"/>
                  </a:cxn>
                  <a:cxn ang="0">
                    <a:pos x="700" y="145"/>
                  </a:cxn>
                  <a:cxn ang="0">
                    <a:pos x="706" y="141"/>
                  </a:cxn>
                  <a:cxn ang="0">
                    <a:pos x="650" y="141"/>
                  </a:cxn>
                  <a:cxn ang="0">
                    <a:pos x="635" y="137"/>
                  </a:cxn>
                  <a:cxn ang="0">
                    <a:pos x="633" y="132"/>
                  </a:cxn>
                  <a:cxn ang="0">
                    <a:pos x="624" y="106"/>
                  </a:cxn>
                </a:cxnLst>
                <a:rect l="0" t="0" r="r" b="b"/>
                <a:pathLst>
                  <a:path w="727" h="154">
                    <a:moveTo>
                      <a:pt x="624" y="106"/>
                    </a:moveTo>
                    <a:lnTo>
                      <a:pt x="620" y="106"/>
                    </a:lnTo>
                    <a:lnTo>
                      <a:pt x="618" y="146"/>
                    </a:lnTo>
                    <a:lnTo>
                      <a:pt x="631" y="150"/>
                    </a:lnTo>
                    <a:lnTo>
                      <a:pt x="653" y="153"/>
                    </a:lnTo>
                    <a:lnTo>
                      <a:pt x="677" y="151"/>
                    </a:lnTo>
                    <a:lnTo>
                      <a:pt x="700" y="145"/>
                    </a:lnTo>
                    <a:lnTo>
                      <a:pt x="706" y="141"/>
                    </a:lnTo>
                    <a:lnTo>
                      <a:pt x="650" y="141"/>
                    </a:lnTo>
                    <a:lnTo>
                      <a:pt x="635" y="137"/>
                    </a:lnTo>
                    <a:lnTo>
                      <a:pt x="633" y="132"/>
                    </a:lnTo>
                    <a:lnTo>
                      <a:pt x="624" y="10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Freeform 32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692" y="0"/>
                  </a:cxn>
                  <a:cxn ang="0">
                    <a:pos x="682" y="0"/>
                  </a:cxn>
                  <a:cxn ang="0">
                    <a:pos x="656" y="2"/>
                  </a:cxn>
                  <a:cxn ang="0">
                    <a:pos x="636" y="10"/>
                  </a:cxn>
                  <a:cxn ang="0">
                    <a:pos x="622" y="25"/>
                  </a:cxn>
                  <a:cxn ang="0">
                    <a:pos x="625" y="50"/>
                  </a:cxn>
                  <a:cxn ang="0">
                    <a:pos x="635" y="68"/>
                  </a:cxn>
                  <a:cxn ang="0">
                    <a:pos x="649" y="80"/>
                  </a:cxn>
                  <a:cxn ang="0">
                    <a:pos x="664" y="90"/>
                  </a:cxn>
                  <a:cxn ang="0">
                    <a:pos x="678" y="99"/>
                  </a:cxn>
                  <a:cxn ang="0">
                    <a:pos x="687" y="109"/>
                  </a:cxn>
                  <a:cxn ang="0">
                    <a:pos x="681" y="132"/>
                  </a:cxn>
                  <a:cxn ang="0">
                    <a:pos x="663" y="140"/>
                  </a:cxn>
                  <a:cxn ang="0">
                    <a:pos x="650" y="141"/>
                  </a:cxn>
                  <a:cxn ang="0">
                    <a:pos x="706" y="141"/>
                  </a:cxn>
                  <a:cxn ang="0">
                    <a:pos x="717" y="134"/>
                  </a:cxn>
                  <a:cxn ang="0">
                    <a:pos x="726" y="116"/>
                  </a:cxn>
                  <a:cxn ang="0">
                    <a:pos x="722" y="93"/>
                  </a:cxn>
                  <a:cxn ang="0">
                    <a:pos x="709" y="78"/>
                  </a:cxn>
                  <a:cxn ang="0">
                    <a:pos x="693" y="68"/>
                  </a:cxn>
                  <a:cxn ang="0">
                    <a:pos x="677" y="59"/>
                  </a:cxn>
                  <a:cxn ang="0">
                    <a:pos x="663" y="50"/>
                  </a:cxn>
                  <a:cxn ang="0">
                    <a:pos x="656" y="38"/>
                  </a:cxn>
                  <a:cxn ang="0">
                    <a:pos x="656" y="19"/>
                  </a:cxn>
                  <a:cxn ang="0">
                    <a:pos x="669" y="12"/>
                  </a:cxn>
                  <a:cxn ang="0">
                    <a:pos x="720" y="12"/>
                  </a:cxn>
                  <a:cxn ang="0">
                    <a:pos x="720" y="5"/>
                  </a:cxn>
                  <a:cxn ang="0">
                    <a:pos x="706" y="2"/>
                  </a:cxn>
                  <a:cxn ang="0">
                    <a:pos x="692" y="0"/>
                  </a:cxn>
                </a:cxnLst>
                <a:rect l="0" t="0" r="r" b="b"/>
                <a:pathLst>
                  <a:path w="727" h="154">
                    <a:moveTo>
                      <a:pt x="692" y="0"/>
                    </a:moveTo>
                    <a:lnTo>
                      <a:pt x="682" y="0"/>
                    </a:lnTo>
                    <a:lnTo>
                      <a:pt x="656" y="2"/>
                    </a:lnTo>
                    <a:lnTo>
                      <a:pt x="636" y="10"/>
                    </a:lnTo>
                    <a:lnTo>
                      <a:pt x="622" y="25"/>
                    </a:lnTo>
                    <a:lnTo>
                      <a:pt x="625" y="50"/>
                    </a:lnTo>
                    <a:lnTo>
                      <a:pt x="635" y="68"/>
                    </a:lnTo>
                    <a:lnTo>
                      <a:pt x="649" y="80"/>
                    </a:lnTo>
                    <a:lnTo>
                      <a:pt x="664" y="90"/>
                    </a:lnTo>
                    <a:lnTo>
                      <a:pt x="678" y="99"/>
                    </a:lnTo>
                    <a:lnTo>
                      <a:pt x="687" y="109"/>
                    </a:lnTo>
                    <a:lnTo>
                      <a:pt x="681" y="132"/>
                    </a:lnTo>
                    <a:lnTo>
                      <a:pt x="663" y="140"/>
                    </a:lnTo>
                    <a:lnTo>
                      <a:pt x="650" y="141"/>
                    </a:lnTo>
                    <a:lnTo>
                      <a:pt x="706" y="141"/>
                    </a:lnTo>
                    <a:lnTo>
                      <a:pt x="717" y="134"/>
                    </a:lnTo>
                    <a:lnTo>
                      <a:pt x="726" y="116"/>
                    </a:lnTo>
                    <a:lnTo>
                      <a:pt x="722" y="93"/>
                    </a:lnTo>
                    <a:lnTo>
                      <a:pt x="709" y="78"/>
                    </a:lnTo>
                    <a:lnTo>
                      <a:pt x="693" y="68"/>
                    </a:lnTo>
                    <a:lnTo>
                      <a:pt x="677" y="59"/>
                    </a:lnTo>
                    <a:lnTo>
                      <a:pt x="663" y="50"/>
                    </a:lnTo>
                    <a:lnTo>
                      <a:pt x="656" y="38"/>
                    </a:lnTo>
                    <a:lnTo>
                      <a:pt x="656" y="19"/>
                    </a:lnTo>
                    <a:lnTo>
                      <a:pt x="669" y="12"/>
                    </a:lnTo>
                    <a:lnTo>
                      <a:pt x="720" y="12"/>
                    </a:lnTo>
                    <a:lnTo>
                      <a:pt x="720" y="5"/>
                    </a:lnTo>
                    <a:lnTo>
                      <a:pt x="706" y="2"/>
                    </a:lnTo>
                    <a:lnTo>
                      <a:pt x="69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Freeform 33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720" y="12"/>
                  </a:cxn>
                  <a:cxn ang="0">
                    <a:pos x="694" y="12"/>
                  </a:cxn>
                  <a:cxn ang="0">
                    <a:pos x="704" y="15"/>
                  </a:cxn>
                  <a:cxn ang="0">
                    <a:pos x="705" y="18"/>
                  </a:cxn>
                  <a:cxn ang="0">
                    <a:pos x="715" y="44"/>
                  </a:cxn>
                  <a:cxn ang="0">
                    <a:pos x="719" y="44"/>
                  </a:cxn>
                  <a:cxn ang="0">
                    <a:pos x="720" y="12"/>
                  </a:cxn>
                </a:cxnLst>
                <a:rect l="0" t="0" r="r" b="b"/>
                <a:pathLst>
                  <a:path w="727" h="154">
                    <a:moveTo>
                      <a:pt x="720" y="12"/>
                    </a:moveTo>
                    <a:lnTo>
                      <a:pt x="694" y="12"/>
                    </a:lnTo>
                    <a:lnTo>
                      <a:pt x="704" y="15"/>
                    </a:lnTo>
                    <a:lnTo>
                      <a:pt x="705" y="18"/>
                    </a:lnTo>
                    <a:lnTo>
                      <a:pt x="715" y="44"/>
                    </a:lnTo>
                    <a:lnTo>
                      <a:pt x="719" y="44"/>
                    </a:lnTo>
                    <a:lnTo>
                      <a:pt x="720" y="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7" name="Group 34"/>
            <p:cNvGrpSpPr>
              <a:grpSpLocks/>
            </p:cNvGrpSpPr>
            <p:nvPr/>
          </p:nvGrpSpPr>
          <p:grpSpPr bwMode="auto">
            <a:xfrm>
              <a:off x="8886" y="662"/>
              <a:ext cx="725" cy="254"/>
              <a:chOff x="8886" y="662"/>
              <a:chExt cx="725" cy="254"/>
            </a:xfrm>
          </p:grpSpPr>
          <p:sp>
            <p:nvSpPr>
              <p:cNvPr id="9" name="Freeform 35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156" y="37"/>
                  </a:cxn>
                  <a:cxn ang="0">
                    <a:pos x="45" y="37"/>
                  </a:cxn>
                  <a:cxn ang="0">
                    <a:pos x="74" y="39"/>
                  </a:cxn>
                  <a:cxn ang="0">
                    <a:pos x="94" y="48"/>
                  </a:cxn>
                  <a:cxn ang="0">
                    <a:pos x="104" y="63"/>
                  </a:cxn>
                  <a:cxn ang="0">
                    <a:pos x="102" y="84"/>
                  </a:cxn>
                  <a:cxn ang="0">
                    <a:pos x="97" y="105"/>
                  </a:cxn>
                  <a:cxn ang="0">
                    <a:pos x="88" y="124"/>
                  </a:cxn>
                  <a:cxn ang="0">
                    <a:pos x="77" y="142"/>
                  </a:cxn>
                  <a:cxn ang="0">
                    <a:pos x="64" y="159"/>
                  </a:cxn>
                  <a:cxn ang="0">
                    <a:pos x="50" y="175"/>
                  </a:cxn>
                  <a:cxn ang="0">
                    <a:pos x="35" y="190"/>
                  </a:cxn>
                  <a:cxn ang="0">
                    <a:pos x="21" y="203"/>
                  </a:cxn>
                  <a:cxn ang="0">
                    <a:pos x="8" y="216"/>
                  </a:cxn>
                  <a:cxn ang="0">
                    <a:pos x="0" y="250"/>
                  </a:cxn>
                  <a:cxn ang="0">
                    <a:pos x="17" y="249"/>
                  </a:cxn>
                  <a:cxn ang="0">
                    <a:pos x="37" y="248"/>
                  </a:cxn>
                  <a:cxn ang="0">
                    <a:pos x="58" y="247"/>
                  </a:cxn>
                  <a:cxn ang="0">
                    <a:pos x="79" y="247"/>
                  </a:cxn>
                  <a:cxn ang="0">
                    <a:pos x="162" y="247"/>
                  </a:cxn>
                  <a:cxn ang="0">
                    <a:pos x="171" y="227"/>
                  </a:cxn>
                  <a:cxn ang="0">
                    <a:pos x="172" y="211"/>
                  </a:cxn>
                  <a:cxn ang="0">
                    <a:pos x="172" y="204"/>
                  </a:cxn>
                  <a:cxn ang="0">
                    <a:pos x="59" y="204"/>
                  </a:cxn>
                  <a:cxn ang="0">
                    <a:pos x="59" y="203"/>
                  </a:cxn>
                  <a:cxn ang="0">
                    <a:pos x="73" y="191"/>
                  </a:cxn>
                  <a:cxn ang="0">
                    <a:pos x="89" y="178"/>
                  </a:cxn>
                  <a:cxn ang="0">
                    <a:pos x="106" y="164"/>
                  </a:cxn>
                  <a:cxn ang="0">
                    <a:pos x="122" y="149"/>
                  </a:cxn>
                  <a:cxn ang="0">
                    <a:pos x="137" y="133"/>
                  </a:cxn>
                  <a:cxn ang="0">
                    <a:pos x="150" y="116"/>
                  </a:cxn>
                  <a:cxn ang="0">
                    <a:pos x="159" y="98"/>
                  </a:cxn>
                  <a:cxn ang="0">
                    <a:pos x="165" y="80"/>
                  </a:cxn>
                  <a:cxn ang="0">
                    <a:pos x="162" y="53"/>
                  </a:cxn>
                  <a:cxn ang="0">
                    <a:pos x="156" y="37"/>
                  </a:cxn>
                </a:cxnLst>
                <a:rect l="0" t="0" r="r" b="b"/>
                <a:pathLst>
                  <a:path w="725" h="254">
                    <a:moveTo>
                      <a:pt x="156" y="37"/>
                    </a:moveTo>
                    <a:lnTo>
                      <a:pt x="45" y="37"/>
                    </a:lnTo>
                    <a:lnTo>
                      <a:pt x="74" y="39"/>
                    </a:lnTo>
                    <a:lnTo>
                      <a:pt x="94" y="48"/>
                    </a:lnTo>
                    <a:lnTo>
                      <a:pt x="104" y="63"/>
                    </a:lnTo>
                    <a:lnTo>
                      <a:pt x="102" y="84"/>
                    </a:lnTo>
                    <a:lnTo>
                      <a:pt x="97" y="105"/>
                    </a:lnTo>
                    <a:lnTo>
                      <a:pt x="88" y="124"/>
                    </a:lnTo>
                    <a:lnTo>
                      <a:pt x="77" y="142"/>
                    </a:lnTo>
                    <a:lnTo>
                      <a:pt x="64" y="159"/>
                    </a:lnTo>
                    <a:lnTo>
                      <a:pt x="50" y="175"/>
                    </a:lnTo>
                    <a:lnTo>
                      <a:pt x="35" y="190"/>
                    </a:lnTo>
                    <a:lnTo>
                      <a:pt x="21" y="203"/>
                    </a:lnTo>
                    <a:lnTo>
                      <a:pt x="8" y="216"/>
                    </a:lnTo>
                    <a:lnTo>
                      <a:pt x="0" y="250"/>
                    </a:lnTo>
                    <a:lnTo>
                      <a:pt x="17" y="249"/>
                    </a:lnTo>
                    <a:lnTo>
                      <a:pt x="37" y="248"/>
                    </a:lnTo>
                    <a:lnTo>
                      <a:pt x="58" y="247"/>
                    </a:lnTo>
                    <a:lnTo>
                      <a:pt x="79" y="247"/>
                    </a:lnTo>
                    <a:lnTo>
                      <a:pt x="162" y="247"/>
                    </a:lnTo>
                    <a:lnTo>
                      <a:pt x="171" y="227"/>
                    </a:lnTo>
                    <a:lnTo>
                      <a:pt x="172" y="211"/>
                    </a:lnTo>
                    <a:lnTo>
                      <a:pt x="172" y="204"/>
                    </a:lnTo>
                    <a:lnTo>
                      <a:pt x="59" y="204"/>
                    </a:lnTo>
                    <a:lnTo>
                      <a:pt x="59" y="203"/>
                    </a:lnTo>
                    <a:lnTo>
                      <a:pt x="73" y="191"/>
                    </a:lnTo>
                    <a:lnTo>
                      <a:pt x="89" y="178"/>
                    </a:lnTo>
                    <a:lnTo>
                      <a:pt x="106" y="164"/>
                    </a:lnTo>
                    <a:lnTo>
                      <a:pt x="122" y="149"/>
                    </a:lnTo>
                    <a:lnTo>
                      <a:pt x="137" y="133"/>
                    </a:lnTo>
                    <a:lnTo>
                      <a:pt x="150" y="116"/>
                    </a:lnTo>
                    <a:lnTo>
                      <a:pt x="159" y="98"/>
                    </a:lnTo>
                    <a:lnTo>
                      <a:pt x="165" y="80"/>
                    </a:lnTo>
                    <a:lnTo>
                      <a:pt x="162" y="53"/>
                    </a:lnTo>
                    <a:lnTo>
                      <a:pt x="156" y="3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" name="Freeform 36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162" y="247"/>
                  </a:cxn>
                  <a:cxn ang="0">
                    <a:pos x="79" y="247"/>
                  </a:cxn>
                  <a:cxn ang="0">
                    <a:pos x="103" y="247"/>
                  </a:cxn>
                  <a:cxn ang="0">
                    <a:pos x="124" y="247"/>
                  </a:cxn>
                  <a:cxn ang="0">
                    <a:pos x="143" y="248"/>
                  </a:cxn>
                  <a:cxn ang="0">
                    <a:pos x="161" y="249"/>
                  </a:cxn>
                  <a:cxn ang="0">
                    <a:pos x="162" y="247"/>
                  </a:cxn>
                </a:cxnLst>
                <a:rect l="0" t="0" r="r" b="b"/>
                <a:pathLst>
                  <a:path w="725" h="254">
                    <a:moveTo>
                      <a:pt x="162" y="247"/>
                    </a:moveTo>
                    <a:lnTo>
                      <a:pt x="79" y="247"/>
                    </a:lnTo>
                    <a:lnTo>
                      <a:pt x="103" y="247"/>
                    </a:lnTo>
                    <a:lnTo>
                      <a:pt x="124" y="247"/>
                    </a:lnTo>
                    <a:lnTo>
                      <a:pt x="143" y="248"/>
                    </a:lnTo>
                    <a:lnTo>
                      <a:pt x="161" y="249"/>
                    </a:lnTo>
                    <a:lnTo>
                      <a:pt x="162" y="2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" name="Freeform 37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168" y="165"/>
                  </a:cxn>
                  <a:cxn ang="0">
                    <a:pos x="151" y="196"/>
                  </a:cxn>
                  <a:cxn ang="0">
                    <a:pos x="149" y="200"/>
                  </a:cxn>
                  <a:cxn ang="0">
                    <a:pos x="144" y="201"/>
                  </a:cxn>
                  <a:cxn ang="0">
                    <a:pos x="140" y="201"/>
                  </a:cxn>
                  <a:cxn ang="0">
                    <a:pos x="59" y="204"/>
                  </a:cxn>
                  <a:cxn ang="0">
                    <a:pos x="172" y="204"/>
                  </a:cxn>
                  <a:cxn ang="0">
                    <a:pos x="172" y="195"/>
                  </a:cxn>
                  <a:cxn ang="0">
                    <a:pos x="173" y="173"/>
                  </a:cxn>
                  <a:cxn ang="0">
                    <a:pos x="168" y="165"/>
                  </a:cxn>
                </a:cxnLst>
                <a:rect l="0" t="0" r="r" b="b"/>
                <a:pathLst>
                  <a:path w="725" h="254">
                    <a:moveTo>
                      <a:pt x="168" y="165"/>
                    </a:moveTo>
                    <a:lnTo>
                      <a:pt x="151" y="196"/>
                    </a:lnTo>
                    <a:lnTo>
                      <a:pt x="149" y="200"/>
                    </a:lnTo>
                    <a:lnTo>
                      <a:pt x="144" y="201"/>
                    </a:lnTo>
                    <a:lnTo>
                      <a:pt x="140" y="201"/>
                    </a:lnTo>
                    <a:lnTo>
                      <a:pt x="59" y="204"/>
                    </a:lnTo>
                    <a:lnTo>
                      <a:pt x="172" y="204"/>
                    </a:lnTo>
                    <a:lnTo>
                      <a:pt x="172" y="195"/>
                    </a:lnTo>
                    <a:lnTo>
                      <a:pt x="173" y="173"/>
                    </a:lnTo>
                    <a:lnTo>
                      <a:pt x="168" y="1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" name="Freeform 38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102" y="0"/>
                  </a:cxn>
                  <a:cxn ang="0">
                    <a:pos x="77" y="2"/>
                  </a:cxn>
                  <a:cxn ang="0">
                    <a:pos x="56" y="6"/>
                  </a:cxn>
                  <a:cxn ang="0">
                    <a:pos x="37" y="14"/>
                  </a:cxn>
                  <a:cxn ang="0">
                    <a:pos x="22" y="24"/>
                  </a:cxn>
                  <a:cxn ang="0">
                    <a:pos x="8" y="37"/>
                  </a:cxn>
                  <a:cxn ang="0">
                    <a:pos x="11" y="58"/>
                  </a:cxn>
                  <a:cxn ang="0">
                    <a:pos x="27" y="45"/>
                  </a:cxn>
                  <a:cxn ang="0">
                    <a:pos x="45" y="37"/>
                  </a:cxn>
                  <a:cxn ang="0">
                    <a:pos x="156" y="37"/>
                  </a:cxn>
                  <a:cxn ang="0">
                    <a:pos x="154" y="31"/>
                  </a:cxn>
                  <a:cxn ang="0">
                    <a:pos x="140" y="16"/>
                  </a:cxn>
                  <a:cxn ang="0">
                    <a:pos x="122" y="6"/>
                  </a:cxn>
                  <a:cxn ang="0">
                    <a:pos x="102" y="0"/>
                  </a:cxn>
                </a:cxnLst>
                <a:rect l="0" t="0" r="r" b="b"/>
                <a:pathLst>
                  <a:path w="725" h="254">
                    <a:moveTo>
                      <a:pt x="102" y="0"/>
                    </a:moveTo>
                    <a:lnTo>
                      <a:pt x="77" y="2"/>
                    </a:lnTo>
                    <a:lnTo>
                      <a:pt x="56" y="6"/>
                    </a:lnTo>
                    <a:lnTo>
                      <a:pt x="37" y="14"/>
                    </a:lnTo>
                    <a:lnTo>
                      <a:pt x="22" y="24"/>
                    </a:lnTo>
                    <a:lnTo>
                      <a:pt x="8" y="37"/>
                    </a:lnTo>
                    <a:lnTo>
                      <a:pt x="11" y="58"/>
                    </a:lnTo>
                    <a:lnTo>
                      <a:pt x="27" y="45"/>
                    </a:lnTo>
                    <a:lnTo>
                      <a:pt x="45" y="37"/>
                    </a:lnTo>
                    <a:lnTo>
                      <a:pt x="156" y="37"/>
                    </a:lnTo>
                    <a:lnTo>
                      <a:pt x="154" y="31"/>
                    </a:lnTo>
                    <a:lnTo>
                      <a:pt x="140" y="16"/>
                    </a:lnTo>
                    <a:lnTo>
                      <a:pt x="122" y="6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" name="Freeform 39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296" y="0"/>
                  </a:cxn>
                  <a:cxn ang="0">
                    <a:pos x="272" y="3"/>
                  </a:cxn>
                  <a:cxn ang="0">
                    <a:pos x="252" y="11"/>
                  </a:cxn>
                  <a:cxn ang="0">
                    <a:pos x="236" y="24"/>
                  </a:cxn>
                  <a:cxn ang="0">
                    <a:pos x="222" y="41"/>
                  </a:cxn>
                  <a:cxn ang="0">
                    <a:pos x="212" y="61"/>
                  </a:cxn>
                  <a:cxn ang="0">
                    <a:pos x="204" y="82"/>
                  </a:cxn>
                  <a:cxn ang="0">
                    <a:pos x="200" y="104"/>
                  </a:cxn>
                  <a:cxn ang="0">
                    <a:pos x="198" y="127"/>
                  </a:cxn>
                  <a:cxn ang="0">
                    <a:pos x="198" y="134"/>
                  </a:cxn>
                  <a:cxn ang="0">
                    <a:pos x="199" y="155"/>
                  </a:cxn>
                  <a:cxn ang="0">
                    <a:pos x="204" y="177"/>
                  </a:cxn>
                  <a:cxn ang="0">
                    <a:pos x="211" y="199"/>
                  </a:cxn>
                  <a:cxn ang="0">
                    <a:pos x="222" y="218"/>
                  </a:cxn>
                  <a:cxn ang="0">
                    <a:pos x="237" y="234"/>
                  </a:cxn>
                  <a:cxn ang="0">
                    <a:pos x="255" y="245"/>
                  </a:cxn>
                  <a:cxn ang="0">
                    <a:pos x="276" y="252"/>
                  </a:cxn>
                  <a:cxn ang="0">
                    <a:pos x="302" y="249"/>
                  </a:cxn>
                  <a:cxn ang="0">
                    <a:pos x="324" y="241"/>
                  </a:cxn>
                  <a:cxn ang="0">
                    <a:pos x="338" y="231"/>
                  </a:cxn>
                  <a:cxn ang="0">
                    <a:pos x="303" y="231"/>
                  </a:cxn>
                  <a:cxn ang="0">
                    <a:pos x="285" y="226"/>
                  </a:cxn>
                  <a:cxn ang="0">
                    <a:pos x="272" y="212"/>
                  </a:cxn>
                  <a:cxn ang="0">
                    <a:pos x="263" y="191"/>
                  </a:cxn>
                  <a:cxn ang="0">
                    <a:pos x="257" y="167"/>
                  </a:cxn>
                  <a:cxn ang="0">
                    <a:pos x="255" y="142"/>
                  </a:cxn>
                  <a:cxn ang="0">
                    <a:pos x="254" y="120"/>
                  </a:cxn>
                  <a:cxn ang="0">
                    <a:pos x="254" y="103"/>
                  </a:cxn>
                  <a:cxn ang="0">
                    <a:pos x="254" y="86"/>
                  </a:cxn>
                  <a:cxn ang="0">
                    <a:pos x="254" y="82"/>
                  </a:cxn>
                  <a:cxn ang="0">
                    <a:pos x="256" y="59"/>
                  </a:cxn>
                  <a:cxn ang="0">
                    <a:pos x="264" y="36"/>
                  </a:cxn>
                  <a:cxn ang="0">
                    <a:pos x="277" y="22"/>
                  </a:cxn>
                  <a:cxn ang="0">
                    <a:pos x="350" y="22"/>
                  </a:cxn>
                  <a:cxn ang="0">
                    <a:pos x="336" y="10"/>
                  </a:cxn>
                  <a:cxn ang="0">
                    <a:pos x="317" y="2"/>
                  </a:cxn>
                  <a:cxn ang="0">
                    <a:pos x="296" y="0"/>
                  </a:cxn>
                </a:cxnLst>
                <a:rect l="0" t="0" r="r" b="b"/>
                <a:pathLst>
                  <a:path w="725" h="254">
                    <a:moveTo>
                      <a:pt x="296" y="0"/>
                    </a:moveTo>
                    <a:lnTo>
                      <a:pt x="272" y="3"/>
                    </a:lnTo>
                    <a:lnTo>
                      <a:pt x="252" y="11"/>
                    </a:lnTo>
                    <a:lnTo>
                      <a:pt x="236" y="24"/>
                    </a:lnTo>
                    <a:lnTo>
                      <a:pt x="222" y="41"/>
                    </a:lnTo>
                    <a:lnTo>
                      <a:pt x="212" y="61"/>
                    </a:lnTo>
                    <a:lnTo>
                      <a:pt x="204" y="82"/>
                    </a:lnTo>
                    <a:lnTo>
                      <a:pt x="200" y="104"/>
                    </a:lnTo>
                    <a:lnTo>
                      <a:pt x="198" y="127"/>
                    </a:lnTo>
                    <a:lnTo>
                      <a:pt x="198" y="134"/>
                    </a:lnTo>
                    <a:lnTo>
                      <a:pt x="199" y="155"/>
                    </a:lnTo>
                    <a:lnTo>
                      <a:pt x="204" y="177"/>
                    </a:lnTo>
                    <a:lnTo>
                      <a:pt x="211" y="199"/>
                    </a:lnTo>
                    <a:lnTo>
                      <a:pt x="222" y="218"/>
                    </a:lnTo>
                    <a:lnTo>
                      <a:pt x="237" y="234"/>
                    </a:lnTo>
                    <a:lnTo>
                      <a:pt x="255" y="245"/>
                    </a:lnTo>
                    <a:lnTo>
                      <a:pt x="276" y="252"/>
                    </a:lnTo>
                    <a:lnTo>
                      <a:pt x="302" y="249"/>
                    </a:lnTo>
                    <a:lnTo>
                      <a:pt x="324" y="241"/>
                    </a:lnTo>
                    <a:lnTo>
                      <a:pt x="338" y="231"/>
                    </a:lnTo>
                    <a:lnTo>
                      <a:pt x="303" y="231"/>
                    </a:lnTo>
                    <a:lnTo>
                      <a:pt x="285" y="226"/>
                    </a:lnTo>
                    <a:lnTo>
                      <a:pt x="272" y="212"/>
                    </a:lnTo>
                    <a:lnTo>
                      <a:pt x="263" y="191"/>
                    </a:lnTo>
                    <a:lnTo>
                      <a:pt x="257" y="167"/>
                    </a:lnTo>
                    <a:lnTo>
                      <a:pt x="255" y="142"/>
                    </a:lnTo>
                    <a:lnTo>
                      <a:pt x="254" y="120"/>
                    </a:lnTo>
                    <a:lnTo>
                      <a:pt x="254" y="103"/>
                    </a:lnTo>
                    <a:lnTo>
                      <a:pt x="254" y="86"/>
                    </a:lnTo>
                    <a:lnTo>
                      <a:pt x="254" y="82"/>
                    </a:lnTo>
                    <a:lnTo>
                      <a:pt x="256" y="59"/>
                    </a:lnTo>
                    <a:lnTo>
                      <a:pt x="264" y="36"/>
                    </a:lnTo>
                    <a:lnTo>
                      <a:pt x="277" y="22"/>
                    </a:lnTo>
                    <a:lnTo>
                      <a:pt x="350" y="22"/>
                    </a:lnTo>
                    <a:lnTo>
                      <a:pt x="336" y="10"/>
                    </a:lnTo>
                    <a:lnTo>
                      <a:pt x="317" y="2"/>
                    </a:lnTo>
                    <a:lnTo>
                      <a:pt x="29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" name="Freeform 40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350" y="22"/>
                  </a:cxn>
                  <a:cxn ang="0">
                    <a:pos x="277" y="22"/>
                  </a:cxn>
                  <a:cxn ang="0">
                    <a:pos x="296" y="27"/>
                  </a:cxn>
                  <a:cxn ang="0">
                    <a:pos x="310" y="41"/>
                  </a:cxn>
                  <a:cxn ang="0">
                    <a:pos x="319" y="62"/>
                  </a:cxn>
                  <a:cxn ang="0">
                    <a:pos x="325" y="86"/>
                  </a:cxn>
                  <a:cxn ang="0">
                    <a:pos x="328" y="111"/>
                  </a:cxn>
                  <a:cxn ang="0">
                    <a:pos x="330" y="134"/>
                  </a:cxn>
                  <a:cxn ang="0">
                    <a:pos x="330" y="142"/>
                  </a:cxn>
                  <a:cxn ang="0">
                    <a:pos x="330" y="155"/>
                  </a:cxn>
                  <a:cxn ang="0">
                    <a:pos x="329" y="179"/>
                  </a:cxn>
                  <a:cxn ang="0">
                    <a:pos x="325" y="203"/>
                  </a:cxn>
                  <a:cxn ang="0">
                    <a:pos x="317" y="222"/>
                  </a:cxn>
                  <a:cxn ang="0">
                    <a:pos x="303" y="231"/>
                  </a:cxn>
                  <a:cxn ang="0">
                    <a:pos x="338" y="231"/>
                  </a:cxn>
                  <a:cxn ang="0">
                    <a:pos x="342" y="229"/>
                  </a:cxn>
                  <a:cxn ang="0">
                    <a:pos x="357" y="213"/>
                  </a:cxn>
                  <a:cxn ang="0">
                    <a:pos x="368" y="194"/>
                  </a:cxn>
                  <a:cxn ang="0">
                    <a:pos x="376" y="174"/>
                  </a:cxn>
                  <a:cxn ang="0">
                    <a:pos x="382" y="153"/>
                  </a:cxn>
                  <a:cxn ang="0">
                    <a:pos x="385" y="132"/>
                  </a:cxn>
                  <a:cxn ang="0">
                    <a:pos x="384" y="106"/>
                  </a:cxn>
                  <a:cxn ang="0">
                    <a:pos x="380" y="81"/>
                  </a:cxn>
                  <a:cxn ang="0">
                    <a:pos x="373" y="59"/>
                  </a:cxn>
                  <a:cxn ang="0">
                    <a:pos x="364" y="39"/>
                  </a:cxn>
                  <a:cxn ang="0">
                    <a:pos x="351" y="23"/>
                  </a:cxn>
                  <a:cxn ang="0">
                    <a:pos x="350" y="22"/>
                  </a:cxn>
                </a:cxnLst>
                <a:rect l="0" t="0" r="r" b="b"/>
                <a:pathLst>
                  <a:path w="725" h="254">
                    <a:moveTo>
                      <a:pt x="350" y="22"/>
                    </a:moveTo>
                    <a:lnTo>
                      <a:pt x="277" y="22"/>
                    </a:lnTo>
                    <a:lnTo>
                      <a:pt x="296" y="27"/>
                    </a:lnTo>
                    <a:lnTo>
                      <a:pt x="310" y="41"/>
                    </a:lnTo>
                    <a:lnTo>
                      <a:pt x="319" y="62"/>
                    </a:lnTo>
                    <a:lnTo>
                      <a:pt x="325" y="86"/>
                    </a:lnTo>
                    <a:lnTo>
                      <a:pt x="328" y="111"/>
                    </a:lnTo>
                    <a:lnTo>
                      <a:pt x="330" y="134"/>
                    </a:lnTo>
                    <a:lnTo>
                      <a:pt x="330" y="142"/>
                    </a:lnTo>
                    <a:lnTo>
                      <a:pt x="330" y="155"/>
                    </a:lnTo>
                    <a:lnTo>
                      <a:pt x="329" y="179"/>
                    </a:lnTo>
                    <a:lnTo>
                      <a:pt x="325" y="203"/>
                    </a:lnTo>
                    <a:lnTo>
                      <a:pt x="317" y="222"/>
                    </a:lnTo>
                    <a:lnTo>
                      <a:pt x="303" y="231"/>
                    </a:lnTo>
                    <a:lnTo>
                      <a:pt x="338" y="231"/>
                    </a:lnTo>
                    <a:lnTo>
                      <a:pt x="342" y="229"/>
                    </a:lnTo>
                    <a:lnTo>
                      <a:pt x="357" y="213"/>
                    </a:lnTo>
                    <a:lnTo>
                      <a:pt x="368" y="194"/>
                    </a:lnTo>
                    <a:lnTo>
                      <a:pt x="376" y="174"/>
                    </a:lnTo>
                    <a:lnTo>
                      <a:pt x="382" y="153"/>
                    </a:lnTo>
                    <a:lnTo>
                      <a:pt x="385" y="132"/>
                    </a:lnTo>
                    <a:lnTo>
                      <a:pt x="384" y="106"/>
                    </a:lnTo>
                    <a:lnTo>
                      <a:pt x="380" y="81"/>
                    </a:lnTo>
                    <a:lnTo>
                      <a:pt x="373" y="59"/>
                    </a:lnTo>
                    <a:lnTo>
                      <a:pt x="364" y="39"/>
                    </a:lnTo>
                    <a:lnTo>
                      <a:pt x="351" y="23"/>
                    </a:lnTo>
                    <a:lnTo>
                      <a:pt x="350" y="2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" name="Freeform 41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466" y="5"/>
                  </a:cxn>
                  <a:cxn ang="0">
                    <a:pos x="403" y="6"/>
                  </a:cxn>
                  <a:cxn ang="0">
                    <a:pos x="403" y="11"/>
                  </a:cxn>
                  <a:cxn ang="0">
                    <a:pos x="442" y="27"/>
                  </a:cxn>
                  <a:cxn ang="0">
                    <a:pos x="447" y="29"/>
                  </a:cxn>
                  <a:cxn ang="0">
                    <a:pos x="447" y="34"/>
                  </a:cxn>
                  <a:cxn ang="0">
                    <a:pos x="447" y="39"/>
                  </a:cxn>
                  <a:cxn ang="0">
                    <a:pos x="448" y="59"/>
                  </a:cxn>
                  <a:cxn ang="0">
                    <a:pos x="448" y="79"/>
                  </a:cxn>
                  <a:cxn ang="0">
                    <a:pos x="449" y="89"/>
                  </a:cxn>
                  <a:cxn ang="0">
                    <a:pos x="449" y="151"/>
                  </a:cxn>
                  <a:cxn ang="0">
                    <a:pos x="449" y="171"/>
                  </a:cxn>
                  <a:cxn ang="0">
                    <a:pos x="448" y="191"/>
                  </a:cxn>
                  <a:cxn ang="0">
                    <a:pos x="448" y="222"/>
                  </a:cxn>
                  <a:cxn ang="0">
                    <a:pos x="403" y="244"/>
                  </a:cxn>
                  <a:cxn ang="0">
                    <a:pos x="403" y="250"/>
                  </a:cxn>
                  <a:cxn ang="0">
                    <a:pos x="443" y="247"/>
                  </a:cxn>
                  <a:cxn ang="0">
                    <a:pos x="463" y="247"/>
                  </a:cxn>
                  <a:cxn ang="0">
                    <a:pos x="547" y="247"/>
                  </a:cxn>
                  <a:cxn ang="0">
                    <a:pos x="550" y="244"/>
                  </a:cxn>
                  <a:cxn ang="0">
                    <a:pos x="507" y="223"/>
                  </a:cxn>
                  <a:cxn ang="0">
                    <a:pos x="505" y="219"/>
                  </a:cxn>
                  <a:cxn ang="0">
                    <a:pos x="505" y="211"/>
                  </a:cxn>
                  <a:cxn ang="0">
                    <a:pos x="504" y="191"/>
                  </a:cxn>
                  <a:cxn ang="0">
                    <a:pos x="503" y="171"/>
                  </a:cxn>
                  <a:cxn ang="0">
                    <a:pos x="503" y="151"/>
                  </a:cxn>
                  <a:cxn ang="0">
                    <a:pos x="503" y="141"/>
                  </a:cxn>
                  <a:cxn ang="0">
                    <a:pos x="503" y="99"/>
                  </a:cxn>
                  <a:cxn ang="0">
                    <a:pos x="503" y="79"/>
                  </a:cxn>
                  <a:cxn ang="0">
                    <a:pos x="503" y="69"/>
                  </a:cxn>
                  <a:cxn ang="0">
                    <a:pos x="503" y="49"/>
                  </a:cxn>
                  <a:cxn ang="0">
                    <a:pos x="504" y="27"/>
                  </a:cxn>
                  <a:cxn ang="0">
                    <a:pos x="504" y="10"/>
                  </a:cxn>
                  <a:cxn ang="0">
                    <a:pos x="488" y="7"/>
                  </a:cxn>
                  <a:cxn ang="0">
                    <a:pos x="466" y="5"/>
                  </a:cxn>
                </a:cxnLst>
                <a:rect l="0" t="0" r="r" b="b"/>
                <a:pathLst>
                  <a:path w="725" h="254">
                    <a:moveTo>
                      <a:pt x="466" y="5"/>
                    </a:moveTo>
                    <a:lnTo>
                      <a:pt x="403" y="6"/>
                    </a:lnTo>
                    <a:lnTo>
                      <a:pt x="403" y="11"/>
                    </a:lnTo>
                    <a:lnTo>
                      <a:pt x="442" y="27"/>
                    </a:lnTo>
                    <a:lnTo>
                      <a:pt x="447" y="29"/>
                    </a:lnTo>
                    <a:lnTo>
                      <a:pt x="447" y="34"/>
                    </a:lnTo>
                    <a:lnTo>
                      <a:pt x="447" y="39"/>
                    </a:lnTo>
                    <a:lnTo>
                      <a:pt x="448" y="59"/>
                    </a:lnTo>
                    <a:lnTo>
                      <a:pt x="448" y="79"/>
                    </a:lnTo>
                    <a:lnTo>
                      <a:pt x="449" y="89"/>
                    </a:lnTo>
                    <a:lnTo>
                      <a:pt x="449" y="151"/>
                    </a:lnTo>
                    <a:lnTo>
                      <a:pt x="449" y="171"/>
                    </a:lnTo>
                    <a:lnTo>
                      <a:pt x="448" y="191"/>
                    </a:lnTo>
                    <a:lnTo>
                      <a:pt x="448" y="222"/>
                    </a:lnTo>
                    <a:lnTo>
                      <a:pt x="403" y="244"/>
                    </a:lnTo>
                    <a:lnTo>
                      <a:pt x="403" y="250"/>
                    </a:lnTo>
                    <a:lnTo>
                      <a:pt x="443" y="247"/>
                    </a:lnTo>
                    <a:lnTo>
                      <a:pt x="463" y="247"/>
                    </a:lnTo>
                    <a:lnTo>
                      <a:pt x="547" y="247"/>
                    </a:lnTo>
                    <a:lnTo>
                      <a:pt x="550" y="244"/>
                    </a:lnTo>
                    <a:lnTo>
                      <a:pt x="507" y="223"/>
                    </a:lnTo>
                    <a:lnTo>
                      <a:pt x="505" y="219"/>
                    </a:lnTo>
                    <a:lnTo>
                      <a:pt x="505" y="211"/>
                    </a:lnTo>
                    <a:lnTo>
                      <a:pt x="504" y="191"/>
                    </a:lnTo>
                    <a:lnTo>
                      <a:pt x="503" y="171"/>
                    </a:lnTo>
                    <a:lnTo>
                      <a:pt x="503" y="151"/>
                    </a:lnTo>
                    <a:lnTo>
                      <a:pt x="503" y="141"/>
                    </a:lnTo>
                    <a:lnTo>
                      <a:pt x="503" y="99"/>
                    </a:lnTo>
                    <a:lnTo>
                      <a:pt x="503" y="79"/>
                    </a:lnTo>
                    <a:lnTo>
                      <a:pt x="503" y="69"/>
                    </a:lnTo>
                    <a:lnTo>
                      <a:pt x="503" y="49"/>
                    </a:lnTo>
                    <a:lnTo>
                      <a:pt x="504" y="27"/>
                    </a:lnTo>
                    <a:lnTo>
                      <a:pt x="504" y="10"/>
                    </a:lnTo>
                    <a:lnTo>
                      <a:pt x="488" y="7"/>
                    </a:lnTo>
                    <a:lnTo>
                      <a:pt x="466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" name="Freeform 42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547" y="247"/>
                  </a:cxn>
                  <a:cxn ang="0">
                    <a:pos x="463" y="247"/>
                  </a:cxn>
                  <a:cxn ang="0">
                    <a:pos x="489" y="247"/>
                  </a:cxn>
                  <a:cxn ang="0">
                    <a:pos x="510" y="247"/>
                  </a:cxn>
                  <a:cxn ang="0">
                    <a:pos x="528" y="248"/>
                  </a:cxn>
                  <a:cxn ang="0">
                    <a:pos x="545" y="249"/>
                  </a:cxn>
                  <a:cxn ang="0">
                    <a:pos x="547" y="247"/>
                  </a:cxn>
                </a:cxnLst>
                <a:rect l="0" t="0" r="r" b="b"/>
                <a:pathLst>
                  <a:path w="725" h="254">
                    <a:moveTo>
                      <a:pt x="547" y="247"/>
                    </a:moveTo>
                    <a:lnTo>
                      <a:pt x="463" y="247"/>
                    </a:lnTo>
                    <a:lnTo>
                      <a:pt x="489" y="247"/>
                    </a:lnTo>
                    <a:lnTo>
                      <a:pt x="510" y="247"/>
                    </a:lnTo>
                    <a:lnTo>
                      <a:pt x="528" y="248"/>
                    </a:lnTo>
                    <a:lnTo>
                      <a:pt x="545" y="249"/>
                    </a:lnTo>
                    <a:lnTo>
                      <a:pt x="547" y="2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" name="Freeform 43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712" y="115"/>
                  </a:cxn>
                  <a:cxn ang="0">
                    <a:pos x="598" y="115"/>
                  </a:cxn>
                  <a:cxn ang="0">
                    <a:pos x="621" y="117"/>
                  </a:cxn>
                  <a:cxn ang="0">
                    <a:pos x="642" y="124"/>
                  </a:cxn>
                  <a:cxn ang="0">
                    <a:pos x="658" y="138"/>
                  </a:cxn>
                  <a:cxn ang="0">
                    <a:pos x="665" y="160"/>
                  </a:cxn>
                  <a:cxn ang="0">
                    <a:pos x="660" y="181"/>
                  </a:cxn>
                  <a:cxn ang="0">
                    <a:pos x="649" y="199"/>
                  </a:cxn>
                  <a:cxn ang="0">
                    <a:pos x="633" y="213"/>
                  </a:cxn>
                  <a:cxn ang="0">
                    <a:pos x="613" y="224"/>
                  </a:cxn>
                  <a:cxn ang="0">
                    <a:pos x="592" y="232"/>
                  </a:cxn>
                  <a:cxn ang="0">
                    <a:pos x="571" y="236"/>
                  </a:cxn>
                  <a:cxn ang="0">
                    <a:pos x="567" y="253"/>
                  </a:cxn>
                  <a:cxn ang="0">
                    <a:pos x="587" y="250"/>
                  </a:cxn>
                  <a:cxn ang="0">
                    <a:pos x="609" y="247"/>
                  </a:cxn>
                  <a:cxn ang="0">
                    <a:pos x="632" y="242"/>
                  </a:cxn>
                  <a:cxn ang="0">
                    <a:pos x="654" y="235"/>
                  </a:cxn>
                  <a:cxn ang="0">
                    <a:pos x="674" y="226"/>
                  </a:cxn>
                  <a:cxn ang="0">
                    <a:pos x="693" y="214"/>
                  </a:cxn>
                  <a:cxn ang="0">
                    <a:pos x="708" y="200"/>
                  </a:cxn>
                  <a:cxn ang="0">
                    <a:pos x="719" y="182"/>
                  </a:cxn>
                  <a:cxn ang="0">
                    <a:pos x="724" y="160"/>
                  </a:cxn>
                  <a:cxn ang="0">
                    <a:pos x="721" y="134"/>
                  </a:cxn>
                  <a:cxn ang="0">
                    <a:pos x="712" y="115"/>
                  </a:cxn>
                </a:cxnLst>
                <a:rect l="0" t="0" r="r" b="b"/>
                <a:pathLst>
                  <a:path w="725" h="254">
                    <a:moveTo>
                      <a:pt x="712" y="115"/>
                    </a:moveTo>
                    <a:lnTo>
                      <a:pt x="598" y="115"/>
                    </a:lnTo>
                    <a:lnTo>
                      <a:pt x="621" y="117"/>
                    </a:lnTo>
                    <a:lnTo>
                      <a:pt x="642" y="124"/>
                    </a:lnTo>
                    <a:lnTo>
                      <a:pt x="658" y="138"/>
                    </a:lnTo>
                    <a:lnTo>
                      <a:pt x="665" y="160"/>
                    </a:lnTo>
                    <a:lnTo>
                      <a:pt x="660" y="181"/>
                    </a:lnTo>
                    <a:lnTo>
                      <a:pt x="649" y="199"/>
                    </a:lnTo>
                    <a:lnTo>
                      <a:pt x="633" y="213"/>
                    </a:lnTo>
                    <a:lnTo>
                      <a:pt x="613" y="224"/>
                    </a:lnTo>
                    <a:lnTo>
                      <a:pt x="592" y="232"/>
                    </a:lnTo>
                    <a:lnTo>
                      <a:pt x="571" y="236"/>
                    </a:lnTo>
                    <a:lnTo>
                      <a:pt x="567" y="253"/>
                    </a:lnTo>
                    <a:lnTo>
                      <a:pt x="587" y="250"/>
                    </a:lnTo>
                    <a:lnTo>
                      <a:pt x="609" y="247"/>
                    </a:lnTo>
                    <a:lnTo>
                      <a:pt x="632" y="242"/>
                    </a:lnTo>
                    <a:lnTo>
                      <a:pt x="654" y="235"/>
                    </a:lnTo>
                    <a:lnTo>
                      <a:pt x="674" y="226"/>
                    </a:lnTo>
                    <a:lnTo>
                      <a:pt x="693" y="214"/>
                    </a:lnTo>
                    <a:lnTo>
                      <a:pt x="708" y="200"/>
                    </a:lnTo>
                    <a:lnTo>
                      <a:pt x="719" y="182"/>
                    </a:lnTo>
                    <a:lnTo>
                      <a:pt x="724" y="160"/>
                    </a:lnTo>
                    <a:lnTo>
                      <a:pt x="721" y="134"/>
                    </a:lnTo>
                    <a:lnTo>
                      <a:pt x="712" y="1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" name="Freeform 44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598" y="3"/>
                  </a:cxn>
                  <a:cxn ang="0">
                    <a:pos x="592" y="23"/>
                  </a:cxn>
                  <a:cxn ang="0">
                    <a:pos x="587" y="42"/>
                  </a:cxn>
                  <a:cxn ang="0">
                    <a:pos x="582" y="62"/>
                  </a:cxn>
                  <a:cxn ang="0">
                    <a:pos x="578" y="82"/>
                  </a:cxn>
                  <a:cxn ang="0">
                    <a:pos x="574" y="101"/>
                  </a:cxn>
                  <a:cxn ang="0">
                    <a:pos x="580" y="116"/>
                  </a:cxn>
                  <a:cxn ang="0">
                    <a:pos x="589" y="115"/>
                  </a:cxn>
                  <a:cxn ang="0">
                    <a:pos x="712" y="115"/>
                  </a:cxn>
                  <a:cxn ang="0">
                    <a:pos x="711" y="113"/>
                  </a:cxn>
                  <a:cxn ang="0">
                    <a:pos x="697" y="98"/>
                  </a:cxn>
                  <a:cxn ang="0">
                    <a:pos x="678" y="88"/>
                  </a:cxn>
                  <a:cxn ang="0">
                    <a:pos x="658" y="82"/>
                  </a:cxn>
                  <a:cxn ang="0">
                    <a:pos x="648" y="81"/>
                  </a:cxn>
                  <a:cxn ang="0">
                    <a:pos x="605" y="81"/>
                  </a:cxn>
                  <a:cxn ang="0">
                    <a:pos x="612" y="49"/>
                  </a:cxn>
                  <a:cxn ang="0">
                    <a:pos x="722" y="49"/>
                  </a:cxn>
                  <a:cxn ang="0">
                    <a:pos x="722" y="6"/>
                  </a:cxn>
                  <a:cxn ang="0">
                    <a:pos x="662" y="6"/>
                  </a:cxn>
                  <a:cxn ang="0">
                    <a:pos x="638" y="5"/>
                  </a:cxn>
                  <a:cxn ang="0">
                    <a:pos x="616" y="4"/>
                  </a:cxn>
                  <a:cxn ang="0">
                    <a:pos x="598" y="3"/>
                  </a:cxn>
                </a:cxnLst>
                <a:rect l="0" t="0" r="r" b="b"/>
                <a:pathLst>
                  <a:path w="725" h="254">
                    <a:moveTo>
                      <a:pt x="598" y="3"/>
                    </a:moveTo>
                    <a:lnTo>
                      <a:pt x="592" y="23"/>
                    </a:lnTo>
                    <a:lnTo>
                      <a:pt x="587" y="42"/>
                    </a:lnTo>
                    <a:lnTo>
                      <a:pt x="582" y="62"/>
                    </a:lnTo>
                    <a:lnTo>
                      <a:pt x="578" y="82"/>
                    </a:lnTo>
                    <a:lnTo>
                      <a:pt x="574" y="101"/>
                    </a:lnTo>
                    <a:lnTo>
                      <a:pt x="580" y="116"/>
                    </a:lnTo>
                    <a:lnTo>
                      <a:pt x="589" y="115"/>
                    </a:lnTo>
                    <a:lnTo>
                      <a:pt x="712" y="115"/>
                    </a:lnTo>
                    <a:lnTo>
                      <a:pt x="711" y="113"/>
                    </a:lnTo>
                    <a:lnTo>
                      <a:pt x="697" y="98"/>
                    </a:lnTo>
                    <a:lnTo>
                      <a:pt x="678" y="88"/>
                    </a:lnTo>
                    <a:lnTo>
                      <a:pt x="658" y="82"/>
                    </a:lnTo>
                    <a:lnTo>
                      <a:pt x="648" y="81"/>
                    </a:lnTo>
                    <a:lnTo>
                      <a:pt x="605" y="81"/>
                    </a:lnTo>
                    <a:lnTo>
                      <a:pt x="612" y="49"/>
                    </a:lnTo>
                    <a:lnTo>
                      <a:pt x="722" y="49"/>
                    </a:lnTo>
                    <a:lnTo>
                      <a:pt x="722" y="6"/>
                    </a:lnTo>
                    <a:lnTo>
                      <a:pt x="662" y="6"/>
                    </a:lnTo>
                    <a:lnTo>
                      <a:pt x="638" y="5"/>
                    </a:lnTo>
                    <a:lnTo>
                      <a:pt x="616" y="4"/>
                    </a:lnTo>
                    <a:lnTo>
                      <a:pt x="598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Freeform 45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621" y="79"/>
                  </a:cxn>
                  <a:cxn ang="0">
                    <a:pos x="605" y="81"/>
                  </a:cxn>
                  <a:cxn ang="0">
                    <a:pos x="648" y="81"/>
                  </a:cxn>
                  <a:cxn ang="0">
                    <a:pos x="636" y="80"/>
                  </a:cxn>
                  <a:cxn ang="0">
                    <a:pos x="621" y="79"/>
                  </a:cxn>
                </a:cxnLst>
                <a:rect l="0" t="0" r="r" b="b"/>
                <a:pathLst>
                  <a:path w="725" h="254">
                    <a:moveTo>
                      <a:pt x="621" y="79"/>
                    </a:moveTo>
                    <a:lnTo>
                      <a:pt x="605" y="81"/>
                    </a:lnTo>
                    <a:lnTo>
                      <a:pt x="648" y="81"/>
                    </a:lnTo>
                    <a:lnTo>
                      <a:pt x="636" y="80"/>
                    </a:lnTo>
                    <a:lnTo>
                      <a:pt x="621" y="7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Freeform 46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722" y="49"/>
                  </a:cxn>
                  <a:cxn ang="0">
                    <a:pos x="713" y="49"/>
                  </a:cxn>
                  <a:cxn ang="0">
                    <a:pos x="716" y="52"/>
                  </a:cxn>
                  <a:cxn ang="0">
                    <a:pos x="716" y="58"/>
                  </a:cxn>
                  <a:cxn ang="0">
                    <a:pos x="722" y="58"/>
                  </a:cxn>
                  <a:cxn ang="0">
                    <a:pos x="722" y="49"/>
                  </a:cxn>
                </a:cxnLst>
                <a:rect l="0" t="0" r="r" b="b"/>
                <a:pathLst>
                  <a:path w="725" h="254">
                    <a:moveTo>
                      <a:pt x="722" y="49"/>
                    </a:moveTo>
                    <a:lnTo>
                      <a:pt x="713" y="49"/>
                    </a:lnTo>
                    <a:lnTo>
                      <a:pt x="716" y="52"/>
                    </a:lnTo>
                    <a:lnTo>
                      <a:pt x="716" y="58"/>
                    </a:lnTo>
                    <a:lnTo>
                      <a:pt x="722" y="58"/>
                    </a:lnTo>
                    <a:lnTo>
                      <a:pt x="722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Freeform 47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722" y="3"/>
                  </a:cxn>
                  <a:cxn ang="0">
                    <a:pos x="704" y="4"/>
                  </a:cxn>
                  <a:cxn ang="0">
                    <a:pos x="683" y="5"/>
                  </a:cxn>
                  <a:cxn ang="0">
                    <a:pos x="662" y="6"/>
                  </a:cxn>
                  <a:cxn ang="0">
                    <a:pos x="722" y="6"/>
                  </a:cxn>
                  <a:cxn ang="0">
                    <a:pos x="722" y="3"/>
                  </a:cxn>
                </a:cxnLst>
                <a:rect l="0" t="0" r="r" b="b"/>
                <a:pathLst>
                  <a:path w="725" h="254">
                    <a:moveTo>
                      <a:pt x="722" y="3"/>
                    </a:moveTo>
                    <a:lnTo>
                      <a:pt x="704" y="4"/>
                    </a:lnTo>
                    <a:lnTo>
                      <a:pt x="683" y="5"/>
                    </a:lnTo>
                    <a:lnTo>
                      <a:pt x="662" y="6"/>
                    </a:lnTo>
                    <a:lnTo>
                      <a:pt x="722" y="6"/>
                    </a:lnTo>
                    <a:lnTo>
                      <a:pt x="722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8" name="Freeform 48"/>
            <p:cNvSpPr>
              <a:spLocks/>
            </p:cNvSpPr>
            <p:nvPr/>
          </p:nvSpPr>
          <p:spPr bwMode="auto">
            <a:xfrm>
              <a:off x="8875" y="563"/>
              <a:ext cx="743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42" y="0"/>
                </a:cxn>
              </a:cxnLst>
              <a:rect l="0" t="0" r="r" b="b"/>
              <a:pathLst>
                <a:path w="743" h="20">
                  <a:moveTo>
                    <a:pt x="0" y="0"/>
                  </a:moveTo>
                  <a:lnTo>
                    <a:pt x="742" y="0"/>
                  </a:lnTo>
                </a:path>
              </a:pathLst>
            </a:custGeom>
            <a:noFill/>
            <a:ln w="44449">
              <a:solidFill>
                <a:srgbClr val="008BB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44" name="Рисунок 43" descr="PISA_WebBanner6-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79785" y="197818"/>
            <a:ext cx="2688850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30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043" y="286909"/>
            <a:ext cx="10692765" cy="120705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Нужно ли противопоставлять «чистую» и «прикладную» математику?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043" y="1637978"/>
            <a:ext cx="10963006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/>
              <a:t>«Наш анализ и сравнение </a:t>
            </a:r>
            <a:r>
              <a:rPr lang="en-US" sz="2800" dirty="0"/>
              <a:t>TIMSS</a:t>
            </a:r>
            <a:r>
              <a:rPr lang="ru-RU" sz="2800" dirty="0"/>
              <a:t> и </a:t>
            </a:r>
            <a:r>
              <a:rPr lang="en-US" sz="2800" dirty="0"/>
              <a:t>PISA</a:t>
            </a:r>
            <a:r>
              <a:rPr lang="ru-RU" sz="2800" dirty="0"/>
              <a:t> подтверждает, что для того чтобы преуспевать в “математике для жизни”, учащимся необходимо владеть базовыми знаниями и умениями в “чистой математике”. … Это указывает на важность того, чтобы в школьных программах математическая грамотность не рассматривалась как альтернатива чистой математике. Достаточно высокий уровень компетенции в области чистой математики, по-видимому, необходим для овладения прикладной математикой. С другой стороны, если уделяется слишком мало внимания самой прикладной математике, т.е. перенесению математики на реальную жизнь, то вряд ли учащиеся овладеют тем видом компетенции, которую мы называем математической грамотностью» [</a:t>
            </a:r>
            <a:r>
              <a:rPr lang="en-GB" sz="2800" dirty="0" err="1"/>
              <a:t>Gronmo</a:t>
            </a:r>
            <a:r>
              <a:rPr lang="ru-RU" sz="2800" dirty="0"/>
              <a:t> &amp; </a:t>
            </a:r>
            <a:r>
              <a:rPr lang="en-GB" sz="2800" dirty="0"/>
              <a:t>Olsen</a:t>
            </a:r>
            <a:r>
              <a:rPr lang="ru-RU" sz="2800" dirty="0"/>
              <a:t>, 2006].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8960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Российские традиции и мировые тренды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043" y="1349947"/>
            <a:ext cx="10692765" cy="504991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Нет смысла </a:t>
            </a:r>
            <a:r>
              <a:rPr lang="ru-RU" dirty="0"/>
              <a:t>противопоставлять богатые традиции российского образования и современные тенденции в зарубежном образовании, так же как фундаментальные и прикладные знания. Об этом свидетельствует пример ряда стран Восточной Азии, которые демонстрируют успехи в </a:t>
            </a:r>
            <a:r>
              <a:rPr lang="ru-RU" dirty="0" smtClean="0"/>
              <a:t>математическом и естественнонаучном </a:t>
            </a:r>
            <a:r>
              <a:rPr lang="ru-RU" dirty="0"/>
              <a:t>образовании по обоим направлениям. </a:t>
            </a:r>
            <a:endParaRPr lang="ru-RU" dirty="0" smtClean="0"/>
          </a:p>
          <a:p>
            <a:r>
              <a:rPr lang="ru-RU" dirty="0" smtClean="0"/>
              <a:t>Это </a:t>
            </a:r>
            <a:r>
              <a:rPr lang="ru-RU" dirty="0"/>
              <a:t>не должно удивлять, если допустить, что практико-ориентированный характер образования попросту означает, что фундаментальные (теоретические) знания используются для решения практических, а точнее реальных, задач.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56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TIMSS-Ad 2015, </a:t>
            </a:r>
            <a:r>
              <a:rPr lang="ru-RU" dirty="0" smtClean="0"/>
              <a:t>выпускники средней школы</a:t>
            </a:r>
            <a:r>
              <a:rPr lang="en-US" dirty="0" smtClean="0"/>
              <a:t>, </a:t>
            </a:r>
            <a:r>
              <a:rPr lang="ru-RU" dirty="0" smtClean="0"/>
              <a:t>математика повышенного уровня</a:t>
            </a:r>
            <a:endParaRPr lang="ru-RU" dirty="0"/>
          </a:p>
        </p:txBody>
      </p:sp>
      <p:sp>
        <p:nvSpPr>
          <p:cNvPr id="17" name="AutoShape 41"/>
          <p:cNvSpPr>
            <a:spLocks noChangeArrowheads="1"/>
          </p:cNvSpPr>
          <p:nvPr/>
        </p:nvSpPr>
        <p:spPr bwMode="auto">
          <a:xfrm flipH="1">
            <a:off x="8460705" y="4889739"/>
            <a:ext cx="2103437" cy="633234"/>
          </a:xfrm>
          <a:prstGeom prst="star32">
            <a:avLst>
              <a:gd name="adj" fmla="val 37500"/>
            </a:avLst>
          </a:prstGeom>
          <a:solidFill>
            <a:schemeClr val="accent6">
              <a:lumMod val="7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sz="1600" b="1" dirty="0" smtClean="0">
                <a:solidFill>
                  <a:schemeClr val="bg1"/>
                </a:solidFill>
                <a:latin typeface="Arial Narrow" pitchFamily="34" charset="0"/>
              </a:rPr>
              <a:t>?? стран</a:t>
            </a:r>
            <a:endParaRPr lang="en-GB" sz="16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8" name="Data 49"/>
          <p:cNvSpPr>
            <a:spLocks noChangeArrowheads="1"/>
          </p:cNvSpPr>
          <p:nvPr/>
        </p:nvSpPr>
        <p:spPr bwMode="auto">
          <a:xfrm>
            <a:off x="5580385" y="5526410"/>
            <a:ext cx="142875" cy="47625"/>
          </a:xfrm>
          <a:prstGeom prst="flowChartInputOutput">
            <a:avLst/>
          </a:prstGeom>
          <a:solidFill>
            <a:srgbClr val="FFFFFF"/>
          </a:solidFill>
          <a:ln w="9525" algn="ctr">
            <a:noFill/>
            <a:round/>
            <a:headEnd/>
            <a:tailEnd/>
          </a:ln>
        </p:spPr>
      </p:sp>
      <p:cxnSp>
        <p:nvCxnSpPr>
          <p:cNvPr id="19" name="Straight Connector 10"/>
          <p:cNvCxnSpPr>
            <a:cxnSpLocks noChangeShapeType="1"/>
          </p:cNvCxnSpPr>
          <p:nvPr/>
        </p:nvCxnSpPr>
        <p:spPr bwMode="auto">
          <a:xfrm flipH="1">
            <a:off x="5608960" y="5164460"/>
            <a:ext cx="38100" cy="180975"/>
          </a:xfrm>
          <a:prstGeom prst="line">
            <a:avLst/>
          </a:prstGeom>
          <a:noFill/>
          <a:ln w="9525" algn="ctr">
            <a:solidFill>
              <a:srgbClr val="67AC47"/>
            </a:solidFill>
            <a:round/>
            <a:headEnd/>
            <a:tailEnd/>
          </a:ln>
        </p:spPr>
      </p:cxnSp>
      <p:cxnSp>
        <p:nvCxnSpPr>
          <p:cNvPr id="20" name="Straight Connector 53"/>
          <p:cNvCxnSpPr>
            <a:cxnSpLocks noChangeShapeType="1"/>
          </p:cNvCxnSpPr>
          <p:nvPr/>
        </p:nvCxnSpPr>
        <p:spPr bwMode="auto">
          <a:xfrm flipH="1">
            <a:off x="5666110" y="5164460"/>
            <a:ext cx="76200" cy="180975"/>
          </a:xfrm>
          <a:prstGeom prst="line">
            <a:avLst/>
          </a:prstGeom>
          <a:noFill/>
          <a:ln w="9525" algn="ctr">
            <a:solidFill>
              <a:srgbClr val="67AC47"/>
            </a:solidFill>
            <a:round/>
            <a:headEnd/>
            <a:tailEnd/>
          </a:ln>
        </p:spPr>
      </p:cxnSp>
      <p:sp>
        <p:nvSpPr>
          <p:cNvPr id="21" name="Rectangle 55"/>
          <p:cNvSpPr>
            <a:spLocks noChangeArrowheads="1"/>
          </p:cNvSpPr>
          <p:nvPr/>
        </p:nvSpPr>
        <p:spPr bwMode="auto">
          <a:xfrm>
            <a:off x="5637535" y="5316860"/>
            <a:ext cx="1905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round/>
            <a:headEnd/>
            <a:tailEnd/>
          </a:ln>
        </p:spPr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785" y="1926010"/>
            <a:ext cx="6866279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585" y="1926010"/>
            <a:ext cx="410445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022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83884" y="121065"/>
            <a:ext cx="10756706" cy="114597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3600" b="1" dirty="0" smtClean="0"/>
              <a:t>Математическая грамотность  </a:t>
            </a:r>
            <a:br>
              <a:rPr lang="ru-RU" sz="3600" b="1" dirty="0" smtClean="0"/>
            </a:br>
            <a:r>
              <a:rPr lang="ru-RU" sz="3600" b="1" dirty="0" smtClean="0"/>
              <a:t>(исследование </a:t>
            </a:r>
            <a:r>
              <a:rPr lang="en-US" sz="3600" b="1" dirty="0" smtClean="0"/>
              <a:t>PISA)</a:t>
            </a:r>
            <a:endParaRPr lang="ru-RU" sz="3600" b="1" dirty="0" smtClean="0"/>
          </a:p>
        </p:txBody>
      </p:sp>
      <p:sp>
        <p:nvSpPr>
          <p:cNvPr id="63491" name="Rectangle 4"/>
          <p:cNvSpPr>
            <a:spLocks noChangeArrowheads="1"/>
          </p:cNvSpPr>
          <p:nvPr/>
        </p:nvSpPr>
        <p:spPr bwMode="auto">
          <a:xfrm>
            <a:off x="-5903297" y="3078046"/>
            <a:ext cx="219836" cy="756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8823" tIns="54411" rIns="108823" bIns="54411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63492" name="AutoShape 15"/>
          <p:cNvSpPr>
            <a:spLocks noChangeArrowheads="1"/>
          </p:cNvSpPr>
          <p:nvPr/>
        </p:nvSpPr>
        <p:spPr bwMode="auto">
          <a:xfrm>
            <a:off x="1542861" y="4111797"/>
            <a:ext cx="3001153" cy="84579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108823" tIns="54411" rIns="108823" bIns="54411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 Black" pitchFamily="34" charset="0"/>
              </a:rPr>
              <a:t>Проблема, </a:t>
            </a:r>
            <a:br>
              <a:rPr lang="ru-RU" dirty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dirty="0">
                <a:solidFill>
                  <a:schemeClr val="bg1"/>
                </a:solidFill>
                <a:latin typeface="Arial Black" pitchFamily="34" charset="0"/>
              </a:rPr>
              <a:t> в контексте </a:t>
            </a:r>
          </a:p>
        </p:txBody>
      </p:sp>
      <p:sp>
        <p:nvSpPr>
          <p:cNvPr id="63493" name="AutoShape 17"/>
          <p:cNvSpPr>
            <a:spLocks noChangeArrowheads="1"/>
          </p:cNvSpPr>
          <p:nvPr/>
        </p:nvSpPr>
        <p:spPr bwMode="auto">
          <a:xfrm>
            <a:off x="1476856" y="5962597"/>
            <a:ext cx="3001153" cy="90218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108823" tIns="54411" rIns="108823" bIns="54411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 Black" pitchFamily="34" charset="0"/>
              </a:rPr>
              <a:t>Результаты 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Arial Black" pitchFamily="34" charset="0"/>
              </a:rPr>
              <a:t>в контексте</a:t>
            </a:r>
          </a:p>
        </p:txBody>
      </p:sp>
      <p:sp>
        <p:nvSpPr>
          <p:cNvPr id="63494" name="AutoShape 18"/>
          <p:cNvSpPr>
            <a:spLocks noChangeArrowheads="1"/>
          </p:cNvSpPr>
          <p:nvPr/>
        </p:nvSpPr>
        <p:spPr bwMode="auto">
          <a:xfrm>
            <a:off x="7778245" y="4138331"/>
            <a:ext cx="3118723" cy="84579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108823" tIns="54411" rIns="108823" bIns="54411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 Black" pitchFamily="34" charset="0"/>
              </a:rPr>
              <a:t>Математическая 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Arial Black" pitchFamily="34" charset="0"/>
              </a:rPr>
              <a:t>проблема</a:t>
            </a:r>
          </a:p>
        </p:txBody>
      </p:sp>
      <p:sp>
        <p:nvSpPr>
          <p:cNvPr id="63495" name="AutoShape 19"/>
          <p:cNvSpPr>
            <a:spLocks noChangeArrowheads="1"/>
          </p:cNvSpPr>
          <p:nvPr/>
        </p:nvSpPr>
        <p:spPr bwMode="auto">
          <a:xfrm>
            <a:off x="7811247" y="5957621"/>
            <a:ext cx="3085721" cy="87564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108823" tIns="54411" rIns="108823" bIns="54411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 Black" pitchFamily="34" charset="0"/>
              </a:rPr>
              <a:t>Математические 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Arial Black" pitchFamily="34" charset="0"/>
              </a:rPr>
              <a:t>результаты</a:t>
            </a:r>
          </a:p>
        </p:txBody>
      </p:sp>
      <p:sp>
        <p:nvSpPr>
          <p:cNvPr id="63496" name="AutoShape 20"/>
          <p:cNvSpPr>
            <a:spLocks noChangeArrowheads="1"/>
          </p:cNvSpPr>
          <p:nvPr/>
        </p:nvSpPr>
        <p:spPr bwMode="auto">
          <a:xfrm>
            <a:off x="4702837" y="4591080"/>
            <a:ext cx="2673191" cy="318417"/>
          </a:xfrm>
          <a:prstGeom prst="rightArrow">
            <a:avLst>
              <a:gd name="adj1" fmla="val 50000"/>
              <a:gd name="adj2" fmla="val 168750"/>
            </a:avLst>
          </a:prstGeom>
          <a:solidFill>
            <a:srgbClr val="0000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108823" tIns="54411" rIns="108823" bIns="54411" anchor="ctr"/>
          <a:lstStyle/>
          <a:p>
            <a:endParaRPr lang="ru-RU"/>
          </a:p>
        </p:txBody>
      </p:sp>
      <p:sp>
        <p:nvSpPr>
          <p:cNvPr id="63497" name="AutoShape 21"/>
          <p:cNvSpPr>
            <a:spLocks noChangeArrowheads="1"/>
          </p:cNvSpPr>
          <p:nvPr/>
        </p:nvSpPr>
        <p:spPr bwMode="auto">
          <a:xfrm>
            <a:off x="8056701" y="5058756"/>
            <a:ext cx="594043" cy="867356"/>
          </a:xfrm>
          <a:prstGeom prst="downArrow">
            <a:avLst>
              <a:gd name="adj1" fmla="val 50000"/>
              <a:gd name="adj2" fmla="val 62533"/>
            </a:avLst>
          </a:prstGeom>
          <a:solidFill>
            <a:srgbClr val="0000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108823" tIns="54411" rIns="108823" bIns="54411" anchor="ctr"/>
          <a:lstStyle/>
          <a:p>
            <a:endParaRPr lang="ru-RU"/>
          </a:p>
        </p:txBody>
      </p:sp>
      <p:sp>
        <p:nvSpPr>
          <p:cNvPr id="63498" name="AutoShape 22"/>
          <p:cNvSpPr>
            <a:spLocks noChangeArrowheads="1"/>
          </p:cNvSpPr>
          <p:nvPr/>
        </p:nvSpPr>
        <p:spPr bwMode="auto">
          <a:xfrm>
            <a:off x="4475946" y="6045517"/>
            <a:ext cx="3207418" cy="398022"/>
          </a:xfrm>
          <a:prstGeom prst="leftArrow">
            <a:avLst>
              <a:gd name="adj1" fmla="val 50000"/>
              <a:gd name="adj2" fmla="val 161979"/>
            </a:avLst>
          </a:prstGeom>
          <a:solidFill>
            <a:srgbClr val="0000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108823" tIns="54411" rIns="108823" bIns="54411" anchor="ctr"/>
          <a:lstStyle/>
          <a:p>
            <a:endParaRPr lang="ru-RU"/>
          </a:p>
        </p:txBody>
      </p:sp>
      <p:sp>
        <p:nvSpPr>
          <p:cNvPr id="63499" name="AutoShape 23"/>
          <p:cNvSpPr>
            <a:spLocks noChangeArrowheads="1"/>
          </p:cNvSpPr>
          <p:nvPr/>
        </p:nvSpPr>
        <p:spPr bwMode="auto">
          <a:xfrm>
            <a:off x="3817961" y="5018954"/>
            <a:ext cx="561040" cy="867356"/>
          </a:xfrm>
          <a:prstGeom prst="upArrow">
            <a:avLst>
              <a:gd name="adj1" fmla="val 50000"/>
              <a:gd name="adj2" fmla="val 66212"/>
            </a:avLst>
          </a:prstGeom>
          <a:solidFill>
            <a:srgbClr val="0000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108823" tIns="54411" rIns="108823" bIns="54411" anchor="ctr"/>
          <a:lstStyle/>
          <a:p>
            <a:endParaRPr lang="ru-RU"/>
          </a:p>
        </p:txBody>
      </p:sp>
      <p:sp>
        <p:nvSpPr>
          <p:cNvPr id="13324" name="Text Box 24"/>
          <p:cNvSpPr txBox="1">
            <a:spLocks noChangeArrowheads="1"/>
          </p:cNvSpPr>
          <p:nvPr/>
        </p:nvSpPr>
        <p:spPr bwMode="auto">
          <a:xfrm>
            <a:off x="1542861" y="5285960"/>
            <a:ext cx="2555621" cy="479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823" tIns="54411" rIns="108823" bIns="54411">
            <a:spAutoFit/>
          </a:bodyPr>
          <a:lstStyle/>
          <a:p>
            <a:pPr algn="ctr">
              <a:defRPr/>
            </a:pPr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Оценивать</a:t>
            </a:r>
          </a:p>
        </p:txBody>
      </p:sp>
      <p:sp>
        <p:nvSpPr>
          <p:cNvPr id="56345" name="Text Box 25"/>
          <p:cNvSpPr txBox="1">
            <a:spLocks noChangeArrowheads="1"/>
          </p:cNvSpPr>
          <p:nvPr/>
        </p:nvSpPr>
        <p:spPr bwMode="auto">
          <a:xfrm>
            <a:off x="4923540" y="2069712"/>
            <a:ext cx="2376170" cy="556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8823" tIns="54411" rIns="108823" bIns="54411">
            <a:spAutoFit/>
          </a:bodyPr>
          <a:lstStyle/>
          <a:p>
            <a:pPr algn="ctr">
              <a:defRPr/>
            </a:pPr>
            <a:endParaRPr lang="ru-RU" sz="2900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326" name="Text Box 26"/>
          <p:cNvSpPr txBox="1">
            <a:spLocks noChangeArrowheads="1"/>
          </p:cNvSpPr>
          <p:nvPr/>
        </p:nvSpPr>
        <p:spPr bwMode="auto">
          <a:xfrm>
            <a:off x="4440881" y="6415345"/>
            <a:ext cx="3368303" cy="479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823" tIns="54411" rIns="108823" bIns="54411">
            <a:spAutoFit/>
          </a:bodyPr>
          <a:lstStyle/>
          <a:p>
            <a:pPr algn="ctr">
              <a:defRPr/>
            </a:pPr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Интерпретировать</a:t>
            </a:r>
          </a:p>
        </p:txBody>
      </p:sp>
      <p:sp>
        <p:nvSpPr>
          <p:cNvPr id="13327" name="Text Box 27"/>
          <p:cNvSpPr txBox="1">
            <a:spLocks noChangeArrowheads="1"/>
          </p:cNvSpPr>
          <p:nvPr/>
        </p:nvSpPr>
        <p:spPr bwMode="auto">
          <a:xfrm>
            <a:off x="8184586" y="5209672"/>
            <a:ext cx="2617500" cy="479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823" tIns="54411" rIns="108823" bIns="54411">
            <a:spAutoFit/>
          </a:bodyPr>
          <a:lstStyle/>
          <a:p>
            <a:pPr algn="ctr">
              <a:defRPr/>
            </a:pPr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Применять</a:t>
            </a:r>
          </a:p>
        </p:txBody>
      </p:sp>
      <p:sp>
        <p:nvSpPr>
          <p:cNvPr id="13328" name="Text Box 32"/>
          <p:cNvSpPr txBox="1">
            <a:spLocks noChangeArrowheads="1"/>
          </p:cNvSpPr>
          <p:nvPr/>
        </p:nvSpPr>
        <p:spPr bwMode="auto">
          <a:xfrm>
            <a:off x="4257305" y="4174816"/>
            <a:ext cx="3646761" cy="479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823" tIns="54411" rIns="108823" bIns="54411">
            <a:spAutoFit/>
          </a:bodyPr>
          <a:lstStyle/>
          <a:p>
            <a:pPr algn="ctr">
              <a:defRPr/>
            </a:pPr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Формулировать</a:t>
            </a:r>
          </a:p>
        </p:txBody>
      </p:sp>
      <p:sp>
        <p:nvSpPr>
          <p:cNvPr id="63505" name="Text Box 19"/>
          <p:cNvSpPr txBox="1">
            <a:spLocks noChangeArrowheads="1"/>
          </p:cNvSpPr>
          <p:nvPr/>
        </p:nvSpPr>
        <p:spPr bwMode="auto">
          <a:xfrm>
            <a:off x="1138581" y="3587734"/>
            <a:ext cx="3772583" cy="479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823" tIns="54411" rIns="108823" bIns="5441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РЕАЛЬНЫЙ МИР</a:t>
            </a:r>
          </a:p>
        </p:txBody>
      </p:sp>
      <p:sp>
        <p:nvSpPr>
          <p:cNvPr id="63506" name="Text Box 20"/>
          <p:cNvSpPr txBox="1">
            <a:spLocks noChangeArrowheads="1"/>
          </p:cNvSpPr>
          <p:nvPr/>
        </p:nvSpPr>
        <p:spPr bwMode="auto">
          <a:xfrm>
            <a:off x="6689167" y="3587734"/>
            <a:ext cx="4865785" cy="479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823" tIns="54411" rIns="108823" bIns="5441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>
                <a:solidFill>
                  <a:srgbClr val="000099"/>
                </a:solidFill>
                <a:latin typeface="Arial Black" pitchFamily="34" charset="0"/>
              </a:rPr>
              <a:t>МАТЕМАТИЧЕСКИЙ МИР</a:t>
            </a:r>
          </a:p>
        </p:txBody>
      </p:sp>
      <p:sp>
        <p:nvSpPr>
          <p:cNvPr id="63509" name="Содержимое 4"/>
          <p:cNvSpPr>
            <a:spLocks noGrp="1"/>
          </p:cNvSpPr>
          <p:nvPr>
            <p:ph sz="half" idx="1"/>
          </p:nvPr>
        </p:nvSpPr>
        <p:spPr>
          <a:xfrm>
            <a:off x="1355160" y="1175822"/>
            <a:ext cx="10201889" cy="218248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i="1" dirty="0" smtClean="0"/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79787" y="161906"/>
            <a:ext cx="1762463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 descr="PISA_WebBanner6-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9947467" y="161906"/>
            <a:ext cx="1753598" cy="540000"/>
          </a:xfrm>
          <a:prstGeom prst="rect">
            <a:avLst/>
          </a:prstGeom>
        </p:spPr>
      </p:pic>
      <p:sp>
        <p:nvSpPr>
          <p:cNvPr id="26" name="Загнутый угол 25"/>
          <p:cNvSpPr/>
          <p:nvPr/>
        </p:nvSpPr>
        <p:spPr>
          <a:xfrm>
            <a:off x="755849" y="1205930"/>
            <a:ext cx="10801200" cy="2304256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0" rtlCol="0" anchor="ctr"/>
          <a:lstStyle/>
          <a:p>
            <a:pPr algn="just"/>
            <a:r>
              <a:rPr lang="ru-RU" sz="2000" b="1" i="1" dirty="0" smtClean="0">
                <a:solidFill>
                  <a:schemeClr val="tx1"/>
                </a:solidFill>
              </a:rPr>
              <a:t>	Математическая грамотность – это способность индивидуума формулировать, применять и интерпретировать математику в разнообразных контекстах. Она включает математические рассуждения, использование математических понятий, процедур, фактов и инструментов, чтобы описать, объяснить и предсказать явления. Она помогает людям понять роль математики в мире, высказывать хорошо обоснованные суждения и принимать решения, которые должны принимать конструктивные, активные и размышляющие граждане.</a:t>
            </a:r>
          </a:p>
          <a:p>
            <a:pPr algn="ctr"/>
            <a:endParaRPr lang="ru-RU" sz="20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88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 заданий по математике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10908977" y="125811"/>
            <a:ext cx="841325" cy="864095"/>
            <a:chOff x="8845" y="281"/>
            <a:chExt cx="816" cy="685"/>
          </a:xfrm>
        </p:grpSpPr>
        <p:sp>
          <p:nvSpPr>
            <p:cNvPr id="7" name="Freeform 10"/>
            <p:cNvSpPr>
              <a:spLocks/>
            </p:cNvSpPr>
            <p:nvPr/>
          </p:nvSpPr>
          <p:spPr bwMode="auto">
            <a:xfrm>
              <a:off x="8845" y="281"/>
              <a:ext cx="816" cy="685"/>
            </a:xfrm>
            <a:custGeom>
              <a:avLst/>
              <a:gdLst/>
              <a:ahLst/>
              <a:cxnLst>
                <a:cxn ang="0">
                  <a:pos x="0" y="684"/>
                </a:cxn>
                <a:cxn ang="0">
                  <a:pos x="816" y="684"/>
                </a:cxn>
                <a:cxn ang="0">
                  <a:pos x="816" y="0"/>
                </a:cxn>
                <a:cxn ang="0">
                  <a:pos x="0" y="0"/>
                </a:cxn>
                <a:cxn ang="0">
                  <a:pos x="0" y="684"/>
                </a:cxn>
              </a:cxnLst>
              <a:rect l="0" t="0" r="r" b="b"/>
              <a:pathLst>
                <a:path w="816" h="685">
                  <a:moveTo>
                    <a:pt x="0" y="684"/>
                  </a:moveTo>
                  <a:lnTo>
                    <a:pt x="816" y="684"/>
                  </a:lnTo>
                  <a:lnTo>
                    <a:pt x="816" y="0"/>
                  </a:lnTo>
                  <a:lnTo>
                    <a:pt x="0" y="0"/>
                  </a:lnTo>
                  <a:lnTo>
                    <a:pt x="0" y="68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8887" y="336"/>
              <a:ext cx="727" cy="154"/>
              <a:chOff x="8887" y="336"/>
              <a:chExt cx="727" cy="154"/>
            </a:xfrm>
          </p:grpSpPr>
          <p:sp>
            <p:nvSpPr>
              <p:cNvPr id="24" name="Freeform 12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89" y="20"/>
                  </a:cxn>
                  <a:cxn ang="0">
                    <a:pos x="53" y="20"/>
                  </a:cxn>
                  <a:cxn ang="0">
                    <a:pos x="53" y="29"/>
                  </a:cxn>
                  <a:cxn ang="0">
                    <a:pos x="53" y="39"/>
                  </a:cxn>
                  <a:cxn ang="0">
                    <a:pos x="53" y="118"/>
                  </a:cxn>
                  <a:cxn ang="0">
                    <a:pos x="53" y="126"/>
                  </a:cxn>
                  <a:cxn ang="0">
                    <a:pos x="52" y="131"/>
                  </a:cxn>
                  <a:cxn ang="0">
                    <a:pos x="52" y="135"/>
                  </a:cxn>
                  <a:cxn ang="0">
                    <a:pos x="51" y="137"/>
                  </a:cxn>
                  <a:cxn ang="0">
                    <a:pos x="27" y="146"/>
                  </a:cxn>
                  <a:cxn ang="0">
                    <a:pos x="27" y="149"/>
                  </a:cxn>
                  <a:cxn ang="0">
                    <a:pos x="48" y="148"/>
                  </a:cxn>
                  <a:cxn ang="0">
                    <a:pos x="67" y="148"/>
                  </a:cxn>
                  <a:cxn ang="0">
                    <a:pos x="111" y="148"/>
                  </a:cxn>
                  <a:cxn ang="0">
                    <a:pos x="114" y="146"/>
                  </a:cxn>
                  <a:cxn ang="0">
                    <a:pos x="92" y="138"/>
                  </a:cxn>
                  <a:cxn ang="0">
                    <a:pos x="90" y="137"/>
                  </a:cxn>
                  <a:cxn ang="0">
                    <a:pos x="89" y="131"/>
                  </a:cxn>
                  <a:cxn ang="0">
                    <a:pos x="88" y="118"/>
                  </a:cxn>
                  <a:cxn ang="0">
                    <a:pos x="88" y="39"/>
                  </a:cxn>
                  <a:cxn ang="0">
                    <a:pos x="88" y="29"/>
                  </a:cxn>
                  <a:cxn ang="0">
                    <a:pos x="89" y="20"/>
                  </a:cxn>
                </a:cxnLst>
                <a:rect l="0" t="0" r="r" b="b"/>
                <a:pathLst>
                  <a:path w="727" h="154">
                    <a:moveTo>
                      <a:pt x="89" y="20"/>
                    </a:moveTo>
                    <a:lnTo>
                      <a:pt x="53" y="20"/>
                    </a:lnTo>
                    <a:lnTo>
                      <a:pt x="53" y="29"/>
                    </a:lnTo>
                    <a:lnTo>
                      <a:pt x="53" y="39"/>
                    </a:lnTo>
                    <a:lnTo>
                      <a:pt x="53" y="118"/>
                    </a:lnTo>
                    <a:lnTo>
                      <a:pt x="53" y="126"/>
                    </a:lnTo>
                    <a:lnTo>
                      <a:pt x="52" y="131"/>
                    </a:lnTo>
                    <a:lnTo>
                      <a:pt x="52" y="135"/>
                    </a:lnTo>
                    <a:lnTo>
                      <a:pt x="51" y="137"/>
                    </a:lnTo>
                    <a:lnTo>
                      <a:pt x="27" y="146"/>
                    </a:lnTo>
                    <a:lnTo>
                      <a:pt x="27" y="149"/>
                    </a:lnTo>
                    <a:lnTo>
                      <a:pt x="48" y="148"/>
                    </a:lnTo>
                    <a:lnTo>
                      <a:pt x="67" y="148"/>
                    </a:lnTo>
                    <a:lnTo>
                      <a:pt x="111" y="148"/>
                    </a:lnTo>
                    <a:lnTo>
                      <a:pt x="114" y="146"/>
                    </a:lnTo>
                    <a:lnTo>
                      <a:pt x="92" y="138"/>
                    </a:lnTo>
                    <a:lnTo>
                      <a:pt x="90" y="137"/>
                    </a:lnTo>
                    <a:lnTo>
                      <a:pt x="89" y="131"/>
                    </a:lnTo>
                    <a:lnTo>
                      <a:pt x="88" y="118"/>
                    </a:lnTo>
                    <a:lnTo>
                      <a:pt x="88" y="39"/>
                    </a:lnTo>
                    <a:lnTo>
                      <a:pt x="88" y="29"/>
                    </a:lnTo>
                    <a:lnTo>
                      <a:pt x="89" y="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" name="Freeform 13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111" y="148"/>
                  </a:cxn>
                  <a:cxn ang="0">
                    <a:pos x="67" y="148"/>
                  </a:cxn>
                  <a:cxn ang="0">
                    <a:pos x="87" y="148"/>
                  </a:cxn>
                  <a:cxn ang="0">
                    <a:pos x="107" y="149"/>
                  </a:cxn>
                  <a:cxn ang="0">
                    <a:pos x="111" y="148"/>
                  </a:cxn>
                </a:cxnLst>
                <a:rect l="0" t="0" r="r" b="b"/>
                <a:pathLst>
                  <a:path w="727" h="154">
                    <a:moveTo>
                      <a:pt x="111" y="148"/>
                    </a:moveTo>
                    <a:lnTo>
                      <a:pt x="67" y="148"/>
                    </a:lnTo>
                    <a:lnTo>
                      <a:pt x="87" y="148"/>
                    </a:lnTo>
                    <a:lnTo>
                      <a:pt x="107" y="149"/>
                    </a:lnTo>
                    <a:lnTo>
                      <a:pt x="111" y="1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14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0" y="45"/>
                  </a:cxn>
                  <a:cxn ang="0">
                    <a:pos x="3" y="45"/>
                  </a:cxn>
                  <a:cxn ang="0">
                    <a:pos x="10" y="27"/>
                  </a:cxn>
                  <a:cxn ang="0">
                    <a:pos x="12" y="20"/>
                  </a:cxn>
                  <a:cxn ang="0">
                    <a:pos x="142" y="20"/>
                  </a:cxn>
                  <a:cxn ang="0">
                    <a:pos x="142" y="5"/>
                  </a:cxn>
                  <a:cxn ang="0">
                    <a:pos x="82" y="5"/>
                  </a:cxn>
                  <a:cxn ang="0">
                    <a:pos x="59" y="5"/>
                  </a:cxn>
                  <a:cxn ang="0">
                    <a:pos x="38" y="4"/>
                  </a:cxn>
                  <a:cxn ang="0">
                    <a:pos x="1" y="3"/>
                  </a:cxn>
                </a:cxnLst>
                <a:rect l="0" t="0" r="r" b="b"/>
                <a:pathLst>
                  <a:path w="727" h="154">
                    <a:moveTo>
                      <a:pt x="1" y="3"/>
                    </a:moveTo>
                    <a:lnTo>
                      <a:pt x="0" y="45"/>
                    </a:lnTo>
                    <a:lnTo>
                      <a:pt x="3" y="45"/>
                    </a:lnTo>
                    <a:lnTo>
                      <a:pt x="10" y="27"/>
                    </a:lnTo>
                    <a:lnTo>
                      <a:pt x="12" y="20"/>
                    </a:lnTo>
                    <a:lnTo>
                      <a:pt x="142" y="20"/>
                    </a:lnTo>
                    <a:lnTo>
                      <a:pt x="142" y="5"/>
                    </a:lnTo>
                    <a:lnTo>
                      <a:pt x="82" y="5"/>
                    </a:lnTo>
                    <a:lnTo>
                      <a:pt x="59" y="5"/>
                    </a:lnTo>
                    <a:lnTo>
                      <a:pt x="38" y="4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15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142" y="20"/>
                  </a:cxn>
                  <a:cxn ang="0">
                    <a:pos x="129" y="20"/>
                  </a:cxn>
                  <a:cxn ang="0">
                    <a:pos x="132" y="27"/>
                  </a:cxn>
                  <a:cxn ang="0">
                    <a:pos x="138" y="45"/>
                  </a:cxn>
                  <a:cxn ang="0">
                    <a:pos x="142" y="45"/>
                  </a:cxn>
                  <a:cxn ang="0">
                    <a:pos x="142" y="20"/>
                  </a:cxn>
                </a:cxnLst>
                <a:rect l="0" t="0" r="r" b="b"/>
                <a:pathLst>
                  <a:path w="727" h="154">
                    <a:moveTo>
                      <a:pt x="142" y="20"/>
                    </a:moveTo>
                    <a:lnTo>
                      <a:pt x="129" y="20"/>
                    </a:lnTo>
                    <a:lnTo>
                      <a:pt x="132" y="27"/>
                    </a:lnTo>
                    <a:lnTo>
                      <a:pt x="138" y="45"/>
                    </a:lnTo>
                    <a:lnTo>
                      <a:pt x="142" y="45"/>
                    </a:lnTo>
                    <a:lnTo>
                      <a:pt x="142" y="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16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142" y="3"/>
                  </a:cxn>
                  <a:cxn ang="0">
                    <a:pos x="102" y="5"/>
                  </a:cxn>
                  <a:cxn ang="0">
                    <a:pos x="82" y="5"/>
                  </a:cxn>
                  <a:cxn ang="0">
                    <a:pos x="142" y="5"/>
                  </a:cxn>
                  <a:cxn ang="0">
                    <a:pos x="142" y="3"/>
                  </a:cxn>
                </a:cxnLst>
                <a:rect l="0" t="0" r="r" b="b"/>
                <a:pathLst>
                  <a:path w="727" h="154">
                    <a:moveTo>
                      <a:pt x="142" y="3"/>
                    </a:moveTo>
                    <a:lnTo>
                      <a:pt x="102" y="5"/>
                    </a:lnTo>
                    <a:lnTo>
                      <a:pt x="82" y="5"/>
                    </a:lnTo>
                    <a:lnTo>
                      <a:pt x="142" y="5"/>
                    </a:lnTo>
                    <a:lnTo>
                      <a:pt x="142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Freeform 17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152" y="3"/>
                  </a:cxn>
                  <a:cxn ang="0">
                    <a:pos x="150" y="6"/>
                  </a:cxn>
                  <a:cxn ang="0">
                    <a:pos x="174" y="16"/>
                  </a:cxn>
                  <a:cxn ang="0">
                    <a:pos x="174" y="136"/>
                  </a:cxn>
                  <a:cxn ang="0">
                    <a:pos x="150" y="146"/>
                  </a:cxn>
                  <a:cxn ang="0">
                    <a:pos x="150" y="149"/>
                  </a:cxn>
                  <a:cxn ang="0">
                    <a:pos x="170" y="148"/>
                  </a:cxn>
                  <a:cxn ang="0">
                    <a:pos x="190" y="148"/>
                  </a:cxn>
                  <a:cxn ang="0">
                    <a:pos x="231" y="148"/>
                  </a:cxn>
                  <a:cxn ang="0">
                    <a:pos x="232" y="146"/>
                  </a:cxn>
                  <a:cxn ang="0">
                    <a:pos x="216" y="139"/>
                  </a:cxn>
                  <a:cxn ang="0">
                    <a:pos x="211" y="137"/>
                  </a:cxn>
                  <a:cxn ang="0">
                    <a:pos x="209" y="122"/>
                  </a:cxn>
                  <a:cxn ang="0">
                    <a:pos x="208" y="110"/>
                  </a:cxn>
                  <a:cxn ang="0">
                    <a:pos x="208" y="16"/>
                  </a:cxn>
                  <a:cxn ang="0">
                    <a:pos x="232" y="6"/>
                  </a:cxn>
                  <a:cxn ang="0">
                    <a:pos x="232" y="5"/>
                  </a:cxn>
                  <a:cxn ang="0">
                    <a:pos x="192" y="5"/>
                  </a:cxn>
                  <a:cxn ang="0">
                    <a:pos x="172" y="4"/>
                  </a:cxn>
                  <a:cxn ang="0">
                    <a:pos x="152" y="3"/>
                  </a:cxn>
                </a:cxnLst>
                <a:rect l="0" t="0" r="r" b="b"/>
                <a:pathLst>
                  <a:path w="727" h="154">
                    <a:moveTo>
                      <a:pt x="152" y="3"/>
                    </a:moveTo>
                    <a:lnTo>
                      <a:pt x="150" y="6"/>
                    </a:lnTo>
                    <a:lnTo>
                      <a:pt x="174" y="16"/>
                    </a:lnTo>
                    <a:lnTo>
                      <a:pt x="174" y="136"/>
                    </a:lnTo>
                    <a:lnTo>
                      <a:pt x="150" y="146"/>
                    </a:lnTo>
                    <a:lnTo>
                      <a:pt x="150" y="149"/>
                    </a:lnTo>
                    <a:lnTo>
                      <a:pt x="170" y="148"/>
                    </a:lnTo>
                    <a:lnTo>
                      <a:pt x="190" y="148"/>
                    </a:lnTo>
                    <a:lnTo>
                      <a:pt x="231" y="148"/>
                    </a:lnTo>
                    <a:lnTo>
                      <a:pt x="232" y="146"/>
                    </a:lnTo>
                    <a:lnTo>
                      <a:pt x="216" y="139"/>
                    </a:lnTo>
                    <a:lnTo>
                      <a:pt x="211" y="137"/>
                    </a:lnTo>
                    <a:lnTo>
                      <a:pt x="209" y="122"/>
                    </a:lnTo>
                    <a:lnTo>
                      <a:pt x="208" y="110"/>
                    </a:lnTo>
                    <a:lnTo>
                      <a:pt x="208" y="16"/>
                    </a:lnTo>
                    <a:lnTo>
                      <a:pt x="232" y="6"/>
                    </a:lnTo>
                    <a:lnTo>
                      <a:pt x="232" y="5"/>
                    </a:lnTo>
                    <a:lnTo>
                      <a:pt x="192" y="5"/>
                    </a:lnTo>
                    <a:lnTo>
                      <a:pt x="172" y="4"/>
                    </a:lnTo>
                    <a:lnTo>
                      <a:pt x="152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Freeform 18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231" y="148"/>
                  </a:cxn>
                  <a:cxn ang="0">
                    <a:pos x="190" y="148"/>
                  </a:cxn>
                  <a:cxn ang="0">
                    <a:pos x="210" y="148"/>
                  </a:cxn>
                  <a:cxn ang="0">
                    <a:pos x="230" y="149"/>
                  </a:cxn>
                  <a:cxn ang="0">
                    <a:pos x="231" y="148"/>
                  </a:cxn>
                </a:cxnLst>
                <a:rect l="0" t="0" r="r" b="b"/>
                <a:pathLst>
                  <a:path w="727" h="154">
                    <a:moveTo>
                      <a:pt x="231" y="148"/>
                    </a:moveTo>
                    <a:lnTo>
                      <a:pt x="190" y="148"/>
                    </a:lnTo>
                    <a:lnTo>
                      <a:pt x="210" y="148"/>
                    </a:lnTo>
                    <a:lnTo>
                      <a:pt x="230" y="149"/>
                    </a:lnTo>
                    <a:lnTo>
                      <a:pt x="231" y="1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Freeform 19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232" y="3"/>
                  </a:cxn>
                  <a:cxn ang="0">
                    <a:pos x="212" y="4"/>
                  </a:cxn>
                  <a:cxn ang="0">
                    <a:pos x="192" y="5"/>
                  </a:cxn>
                  <a:cxn ang="0">
                    <a:pos x="232" y="5"/>
                  </a:cxn>
                  <a:cxn ang="0">
                    <a:pos x="232" y="3"/>
                  </a:cxn>
                </a:cxnLst>
                <a:rect l="0" t="0" r="r" b="b"/>
                <a:pathLst>
                  <a:path w="727" h="154">
                    <a:moveTo>
                      <a:pt x="232" y="3"/>
                    </a:moveTo>
                    <a:lnTo>
                      <a:pt x="212" y="4"/>
                    </a:lnTo>
                    <a:lnTo>
                      <a:pt x="192" y="5"/>
                    </a:lnTo>
                    <a:lnTo>
                      <a:pt x="232" y="5"/>
                    </a:lnTo>
                    <a:lnTo>
                      <a:pt x="232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Freeform 20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248" y="3"/>
                  </a:cxn>
                  <a:cxn ang="0">
                    <a:pos x="248" y="6"/>
                  </a:cxn>
                  <a:cxn ang="0">
                    <a:pos x="271" y="16"/>
                  </a:cxn>
                  <a:cxn ang="0">
                    <a:pos x="271" y="17"/>
                  </a:cxn>
                  <a:cxn ang="0">
                    <a:pos x="272" y="26"/>
                  </a:cxn>
                  <a:cxn ang="0">
                    <a:pos x="271" y="33"/>
                  </a:cxn>
                  <a:cxn ang="0">
                    <a:pos x="270" y="48"/>
                  </a:cxn>
                  <a:cxn ang="0">
                    <a:pos x="268" y="68"/>
                  </a:cxn>
                  <a:cxn ang="0">
                    <a:pos x="264" y="92"/>
                  </a:cxn>
                  <a:cxn ang="0">
                    <a:pos x="260" y="120"/>
                  </a:cxn>
                  <a:cxn ang="0">
                    <a:pos x="258" y="136"/>
                  </a:cxn>
                  <a:cxn ang="0">
                    <a:pos x="257" y="138"/>
                  </a:cxn>
                  <a:cxn ang="0">
                    <a:pos x="253" y="140"/>
                  </a:cxn>
                  <a:cxn ang="0">
                    <a:pos x="238" y="146"/>
                  </a:cxn>
                  <a:cxn ang="0">
                    <a:pos x="238" y="149"/>
                  </a:cxn>
                  <a:cxn ang="0">
                    <a:pos x="257" y="148"/>
                  </a:cxn>
                  <a:cxn ang="0">
                    <a:pos x="300" y="148"/>
                  </a:cxn>
                  <a:cxn ang="0">
                    <a:pos x="300" y="146"/>
                  </a:cxn>
                  <a:cxn ang="0">
                    <a:pos x="284" y="140"/>
                  </a:cxn>
                  <a:cxn ang="0">
                    <a:pos x="280" y="138"/>
                  </a:cxn>
                  <a:cxn ang="0">
                    <a:pos x="278" y="137"/>
                  </a:cxn>
                  <a:cxn ang="0">
                    <a:pos x="278" y="129"/>
                  </a:cxn>
                  <a:cxn ang="0">
                    <a:pos x="279" y="118"/>
                  </a:cxn>
                  <a:cxn ang="0">
                    <a:pos x="281" y="98"/>
                  </a:cxn>
                  <a:cxn ang="0">
                    <a:pos x="283" y="75"/>
                  </a:cxn>
                  <a:cxn ang="0">
                    <a:pos x="286" y="52"/>
                  </a:cxn>
                  <a:cxn ang="0">
                    <a:pos x="288" y="43"/>
                  </a:cxn>
                  <a:cxn ang="0">
                    <a:pos x="327" y="43"/>
                  </a:cxn>
                  <a:cxn ang="0">
                    <a:pos x="322" y="34"/>
                  </a:cxn>
                  <a:cxn ang="0">
                    <a:pos x="312" y="12"/>
                  </a:cxn>
                  <a:cxn ang="0">
                    <a:pos x="303" y="5"/>
                  </a:cxn>
                  <a:cxn ang="0">
                    <a:pos x="276" y="5"/>
                  </a:cxn>
                  <a:cxn ang="0">
                    <a:pos x="248" y="3"/>
                  </a:cxn>
                </a:cxnLst>
                <a:rect l="0" t="0" r="r" b="b"/>
                <a:pathLst>
                  <a:path w="727" h="154">
                    <a:moveTo>
                      <a:pt x="248" y="3"/>
                    </a:moveTo>
                    <a:lnTo>
                      <a:pt x="248" y="6"/>
                    </a:lnTo>
                    <a:lnTo>
                      <a:pt x="271" y="16"/>
                    </a:lnTo>
                    <a:lnTo>
                      <a:pt x="271" y="17"/>
                    </a:lnTo>
                    <a:lnTo>
                      <a:pt x="272" y="26"/>
                    </a:lnTo>
                    <a:lnTo>
                      <a:pt x="271" y="33"/>
                    </a:lnTo>
                    <a:lnTo>
                      <a:pt x="270" y="48"/>
                    </a:lnTo>
                    <a:lnTo>
                      <a:pt x="268" y="68"/>
                    </a:lnTo>
                    <a:lnTo>
                      <a:pt x="264" y="92"/>
                    </a:lnTo>
                    <a:lnTo>
                      <a:pt x="260" y="120"/>
                    </a:lnTo>
                    <a:lnTo>
                      <a:pt x="258" y="136"/>
                    </a:lnTo>
                    <a:lnTo>
                      <a:pt x="257" y="138"/>
                    </a:lnTo>
                    <a:lnTo>
                      <a:pt x="253" y="140"/>
                    </a:lnTo>
                    <a:lnTo>
                      <a:pt x="238" y="146"/>
                    </a:lnTo>
                    <a:lnTo>
                      <a:pt x="238" y="149"/>
                    </a:lnTo>
                    <a:lnTo>
                      <a:pt x="257" y="148"/>
                    </a:lnTo>
                    <a:lnTo>
                      <a:pt x="300" y="148"/>
                    </a:lnTo>
                    <a:lnTo>
                      <a:pt x="300" y="146"/>
                    </a:lnTo>
                    <a:lnTo>
                      <a:pt x="284" y="140"/>
                    </a:lnTo>
                    <a:lnTo>
                      <a:pt x="280" y="138"/>
                    </a:lnTo>
                    <a:lnTo>
                      <a:pt x="278" y="137"/>
                    </a:lnTo>
                    <a:lnTo>
                      <a:pt x="278" y="129"/>
                    </a:lnTo>
                    <a:lnTo>
                      <a:pt x="279" y="118"/>
                    </a:lnTo>
                    <a:lnTo>
                      <a:pt x="281" y="98"/>
                    </a:lnTo>
                    <a:lnTo>
                      <a:pt x="283" y="75"/>
                    </a:lnTo>
                    <a:lnTo>
                      <a:pt x="286" y="52"/>
                    </a:lnTo>
                    <a:lnTo>
                      <a:pt x="288" y="43"/>
                    </a:lnTo>
                    <a:lnTo>
                      <a:pt x="327" y="43"/>
                    </a:lnTo>
                    <a:lnTo>
                      <a:pt x="322" y="34"/>
                    </a:lnTo>
                    <a:lnTo>
                      <a:pt x="312" y="12"/>
                    </a:lnTo>
                    <a:lnTo>
                      <a:pt x="303" y="5"/>
                    </a:lnTo>
                    <a:lnTo>
                      <a:pt x="276" y="5"/>
                    </a:lnTo>
                    <a:lnTo>
                      <a:pt x="248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" name="Freeform 21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300" y="148"/>
                  </a:cxn>
                  <a:cxn ang="0">
                    <a:pos x="279" y="148"/>
                  </a:cxn>
                  <a:cxn ang="0">
                    <a:pos x="300" y="149"/>
                  </a:cxn>
                  <a:cxn ang="0">
                    <a:pos x="300" y="148"/>
                  </a:cxn>
                </a:cxnLst>
                <a:rect l="0" t="0" r="r" b="b"/>
                <a:pathLst>
                  <a:path w="727" h="154">
                    <a:moveTo>
                      <a:pt x="300" y="148"/>
                    </a:moveTo>
                    <a:lnTo>
                      <a:pt x="279" y="148"/>
                    </a:lnTo>
                    <a:lnTo>
                      <a:pt x="300" y="149"/>
                    </a:lnTo>
                    <a:lnTo>
                      <a:pt x="300" y="1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Freeform 22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327" y="43"/>
                  </a:cxn>
                  <a:cxn ang="0">
                    <a:pos x="288" y="43"/>
                  </a:cxn>
                  <a:cxn ang="0">
                    <a:pos x="296" y="62"/>
                  </a:cxn>
                  <a:cxn ang="0">
                    <a:pos x="304" y="80"/>
                  </a:cxn>
                  <a:cxn ang="0">
                    <a:pos x="312" y="98"/>
                  </a:cxn>
                  <a:cxn ang="0">
                    <a:pos x="320" y="116"/>
                  </a:cxn>
                  <a:cxn ang="0">
                    <a:pos x="328" y="135"/>
                  </a:cxn>
                  <a:cxn ang="0">
                    <a:pos x="344" y="149"/>
                  </a:cxn>
                  <a:cxn ang="0">
                    <a:pos x="351" y="131"/>
                  </a:cxn>
                  <a:cxn ang="0">
                    <a:pos x="359" y="112"/>
                  </a:cxn>
                  <a:cxn ang="0">
                    <a:pos x="367" y="94"/>
                  </a:cxn>
                  <a:cxn ang="0">
                    <a:pos x="375" y="77"/>
                  </a:cxn>
                  <a:cxn ang="0">
                    <a:pos x="357" y="77"/>
                  </a:cxn>
                  <a:cxn ang="0">
                    <a:pos x="345" y="69"/>
                  </a:cxn>
                  <a:cxn ang="0">
                    <a:pos x="333" y="54"/>
                  </a:cxn>
                  <a:cxn ang="0">
                    <a:pos x="327" y="43"/>
                  </a:cxn>
                </a:cxnLst>
                <a:rect l="0" t="0" r="r" b="b"/>
                <a:pathLst>
                  <a:path w="727" h="154">
                    <a:moveTo>
                      <a:pt x="327" y="43"/>
                    </a:moveTo>
                    <a:lnTo>
                      <a:pt x="288" y="43"/>
                    </a:lnTo>
                    <a:lnTo>
                      <a:pt x="296" y="62"/>
                    </a:lnTo>
                    <a:lnTo>
                      <a:pt x="304" y="80"/>
                    </a:lnTo>
                    <a:lnTo>
                      <a:pt x="312" y="98"/>
                    </a:lnTo>
                    <a:lnTo>
                      <a:pt x="320" y="116"/>
                    </a:lnTo>
                    <a:lnTo>
                      <a:pt x="328" y="135"/>
                    </a:lnTo>
                    <a:lnTo>
                      <a:pt x="344" y="149"/>
                    </a:lnTo>
                    <a:lnTo>
                      <a:pt x="351" y="131"/>
                    </a:lnTo>
                    <a:lnTo>
                      <a:pt x="359" y="112"/>
                    </a:lnTo>
                    <a:lnTo>
                      <a:pt x="367" y="94"/>
                    </a:lnTo>
                    <a:lnTo>
                      <a:pt x="375" y="77"/>
                    </a:lnTo>
                    <a:lnTo>
                      <a:pt x="357" y="77"/>
                    </a:lnTo>
                    <a:lnTo>
                      <a:pt x="345" y="69"/>
                    </a:lnTo>
                    <a:lnTo>
                      <a:pt x="333" y="54"/>
                    </a:lnTo>
                    <a:lnTo>
                      <a:pt x="327" y="4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Freeform 23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427" y="39"/>
                  </a:cxn>
                  <a:cxn ang="0">
                    <a:pos x="392" y="39"/>
                  </a:cxn>
                  <a:cxn ang="0">
                    <a:pos x="395" y="62"/>
                  </a:cxn>
                  <a:cxn ang="0">
                    <a:pos x="397" y="83"/>
                  </a:cxn>
                  <a:cxn ang="0">
                    <a:pos x="400" y="106"/>
                  </a:cxn>
                  <a:cxn ang="0">
                    <a:pos x="401" y="125"/>
                  </a:cxn>
                  <a:cxn ang="0">
                    <a:pos x="402" y="136"/>
                  </a:cxn>
                  <a:cxn ang="0">
                    <a:pos x="400" y="138"/>
                  </a:cxn>
                  <a:cxn ang="0">
                    <a:pos x="397" y="139"/>
                  </a:cxn>
                  <a:cxn ang="0">
                    <a:pos x="379" y="146"/>
                  </a:cxn>
                  <a:cxn ang="0">
                    <a:pos x="379" y="149"/>
                  </a:cxn>
                  <a:cxn ang="0">
                    <a:pos x="404" y="148"/>
                  </a:cxn>
                  <a:cxn ang="0">
                    <a:pos x="459" y="148"/>
                  </a:cxn>
                  <a:cxn ang="0">
                    <a:pos x="461" y="146"/>
                  </a:cxn>
                  <a:cxn ang="0">
                    <a:pos x="444" y="139"/>
                  </a:cxn>
                  <a:cxn ang="0">
                    <a:pos x="440" y="137"/>
                  </a:cxn>
                  <a:cxn ang="0">
                    <a:pos x="440" y="136"/>
                  </a:cxn>
                  <a:cxn ang="0">
                    <a:pos x="439" y="136"/>
                  </a:cxn>
                  <a:cxn ang="0">
                    <a:pos x="438" y="129"/>
                  </a:cxn>
                  <a:cxn ang="0">
                    <a:pos x="435" y="106"/>
                  </a:cxn>
                  <a:cxn ang="0">
                    <a:pos x="431" y="82"/>
                  </a:cxn>
                  <a:cxn ang="0">
                    <a:pos x="429" y="60"/>
                  </a:cxn>
                  <a:cxn ang="0">
                    <a:pos x="427" y="41"/>
                  </a:cxn>
                  <a:cxn ang="0">
                    <a:pos x="427" y="39"/>
                  </a:cxn>
                </a:cxnLst>
                <a:rect l="0" t="0" r="r" b="b"/>
                <a:pathLst>
                  <a:path w="727" h="154">
                    <a:moveTo>
                      <a:pt x="427" y="39"/>
                    </a:moveTo>
                    <a:lnTo>
                      <a:pt x="392" y="39"/>
                    </a:lnTo>
                    <a:lnTo>
                      <a:pt x="395" y="62"/>
                    </a:lnTo>
                    <a:lnTo>
                      <a:pt x="397" y="83"/>
                    </a:lnTo>
                    <a:lnTo>
                      <a:pt x="400" y="106"/>
                    </a:lnTo>
                    <a:lnTo>
                      <a:pt x="401" y="125"/>
                    </a:lnTo>
                    <a:lnTo>
                      <a:pt x="402" y="136"/>
                    </a:lnTo>
                    <a:lnTo>
                      <a:pt x="400" y="138"/>
                    </a:lnTo>
                    <a:lnTo>
                      <a:pt x="397" y="139"/>
                    </a:lnTo>
                    <a:lnTo>
                      <a:pt x="379" y="146"/>
                    </a:lnTo>
                    <a:lnTo>
                      <a:pt x="379" y="149"/>
                    </a:lnTo>
                    <a:lnTo>
                      <a:pt x="404" y="148"/>
                    </a:lnTo>
                    <a:lnTo>
                      <a:pt x="459" y="148"/>
                    </a:lnTo>
                    <a:lnTo>
                      <a:pt x="461" y="146"/>
                    </a:lnTo>
                    <a:lnTo>
                      <a:pt x="444" y="139"/>
                    </a:lnTo>
                    <a:lnTo>
                      <a:pt x="440" y="137"/>
                    </a:lnTo>
                    <a:lnTo>
                      <a:pt x="440" y="136"/>
                    </a:lnTo>
                    <a:lnTo>
                      <a:pt x="439" y="136"/>
                    </a:lnTo>
                    <a:lnTo>
                      <a:pt x="438" y="129"/>
                    </a:lnTo>
                    <a:lnTo>
                      <a:pt x="435" y="106"/>
                    </a:lnTo>
                    <a:lnTo>
                      <a:pt x="431" y="82"/>
                    </a:lnTo>
                    <a:lnTo>
                      <a:pt x="429" y="60"/>
                    </a:lnTo>
                    <a:lnTo>
                      <a:pt x="427" y="41"/>
                    </a:lnTo>
                    <a:lnTo>
                      <a:pt x="427" y="3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Freeform 24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459" y="148"/>
                  </a:cxn>
                  <a:cxn ang="0">
                    <a:pos x="417" y="148"/>
                  </a:cxn>
                  <a:cxn ang="0">
                    <a:pos x="437" y="148"/>
                  </a:cxn>
                  <a:cxn ang="0">
                    <a:pos x="457" y="149"/>
                  </a:cxn>
                  <a:cxn ang="0">
                    <a:pos x="459" y="148"/>
                  </a:cxn>
                </a:cxnLst>
                <a:rect l="0" t="0" r="r" b="b"/>
                <a:pathLst>
                  <a:path w="727" h="154">
                    <a:moveTo>
                      <a:pt x="459" y="148"/>
                    </a:moveTo>
                    <a:lnTo>
                      <a:pt x="417" y="148"/>
                    </a:lnTo>
                    <a:lnTo>
                      <a:pt x="437" y="148"/>
                    </a:lnTo>
                    <a:lnTo>
                      <a:pt x="457" y="149"/>
                    </a:lnTo>
                    <a:lnTo>
                      <a:pt x="459" y="1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Freeform 25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389" y="3"/>
                  </a:cxn>
                  <a:cxn ang="0">
                    <a:pos x="381" y="23"/>
                  </a:cxn>
                  <a:cxn ang="0">
                    <a:pos x="373" y="41"/>
                  </a:cxn>
                  <a:cxn ang="0">
                    <a:pos x="365" y="59"/>
                  </a:cxn>
                  <a:cxn ang="0">
                    <a:pos x="357" y="77"/>
                  </a:cxn>
                  <a:cxn ang="0">
                    <a:pos x="375" y="77"/>
                  </a:cxn>
                  <a:cxn ang="0">
                    <a:pos x="392" y="39"/>
                  </a:cxn>
                  <a:cxn ang="0">
                    <a:pos x="392" y="39"/>
                  </a:cxn>
                  <a:cxn ang="0">
                    <a:pos x="427" y="39"/>
                  </a:cxn>
                  <a:cxn ang="0">
                    <a:pos x="426" y="26"/>
                  </a:cxn>
                  <a:cxn ang="0">
                    <a:pos x="426" y="17"/>
                  </a:cxn>
                  <a:cxn ang="0">
                    <a:pos x="426" y="15"/>
                  </a:cxn>
                  <a:cxn ang="0">
                    <a:pos x="429" y="14"/>
                  </a:cxn>
                  <a:cxn ang="0">
                    <a:pos x="448" y="6"/>
                  </a:cxn>
                  <a:cxn ang="0">
                    <a:pos x="448" y="5"/>
                  </a:cxn>
                  <a:cxn ang="0">
                    <a:pos x="406" y="5"/>
                  </a:cxn>
                  <a:cxn ang="0">
                    <a:pos x="396" y="4"/>
                  </a:cxn>
                  <a:cxn ang="0">
                    <a:pos x="389" y="3"/>
                  </a:cxn>
                </a:cxnLst>
                <a:rect l="0" t="0" r="r" b="b"/>
                <a:pathLst>
                  <a:path w="727" h="154">
                    <a:moveTo>
                      <a:pt x="389" y="3"/>
                    </a:moveTo>
                    <a:lnTo>
                      <a:pt x="381" y="23"/>
                    </a:lnTo>
                    <a:lnTo>
                      <a:pt x="373" y="41"/>
                    </a:lnTo>
                    <a:lnTo>
                      <a:pt x="365" y="59"/>
                    </a:lnTo>
                    <a:lnTo>
                      <a:pt x="357" y="77"/>
                    </a:lnTo>
                    <a:lnTo>
                      <a:pt x="375" y="77"/>
                    </a:lnTo>
                    <a:lnTo>
                      <a:pt x="392" y="39"/>
                    </a:lnTo>
                    <a:lnTo>
                      <a:pt x="427" y="39"/>
                    </a:lnTo>
                    <a:lnTo>
                      <a:pt x="426" y="26"/>
                    </a:lnTo>
                    <a:lnTo>
                      <a:pt x="426" y="17"/>
                    </a:lnTo>
                    <a:lnTo>
                      <a:pt x="426" y="15"/>
                    </a:lnTo>
                    <a:lnTo>
                      <a:pt x="429" y="14"/>
                    </a:lnTo>
                    <a:lnTo>
                      <a:pt x="448" y="6"/>
                    </a:lnTo>
                    <a:lnTo>
                      <a:pt x="448" y="5"/>
                    </a:lnTo>
                    <a:lnTo>
                      <a:pt x="406" y="5"/>
                    </a:lnTo>
                    <a:lnTo>
                      <a:pt x="396" y="4"/>
                    </a:lnTo>
                    <a:lnTo>
                      <a:pt x="389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Freeform 26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302" y="4"/>
                  </a:cxn>
                  <a:cxn ang="0">
                    <a:pos x="291" y="5"/>
                  </a:cxn>
                  <a:cxn ang="0">
                    <a:pos x="303" y="5"/>
                  </a:cxn>
                  <a:cxn ang="0">
                    <a:pos x="302" y="4"/>
                  </a:cxn>
                </a:cxnLst>
                <a:rect l="0" t="0" r="r" b="b"/>
                <a:pathLst>
                  <a:path w="727" h="154">
                    <a:moveTo>
                      <a:pt x="302" y="4"/>
                    </a:moveTo>
                    <a:lnTo>
                      <a:pt x="291" y="5"/>
                    </a:lnTo>
                    <a:lnTo>
                      <a:pt x="303" y="5"/>
                    </a:lnTo>
                    <a:lnTo>
                      <a:pt x="302" y="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27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448" y="3"/>
                  </a:cxn>
                  <a:cxn ang="0">
                    <a:pos x="423" y="5"/>
                  </a:cxn>
                  <a:cxn ang="0">
                    <a:pos x="448" y="5"/>
                  </a:cxn>
                  <a:cxn ang="0">
                    <a:pos x="448" y="3"/>
                  </a:cxn>
                </a:cxnLst>
                <a:rect l="0" t="0" r="r" b="b"/>
                <a:pathLst>
                  <a:path w="727" h="154">
                    <a:moveTo>
                      <a:pt x="448" y="3"/>
                    </a:moveTo>
                    <a:lnTo>
                      <a:pt x="423" y="5"/>
                    </a:lnTo>
                    <a:lnTo>
                      <a:pt x="448" y="5"/>
                    </a:lnTo>
                    <a:lnTo>
                      <a:pt x="448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28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484" y="106"/>
                  </a:cxn>
                  <a:cxn ang="0">
                    <a:pos x="480" y="106"/>
                  </a:cxn>
                  <a:cxn ang="0">
                    <a:pos x="479" y="146"/>
                  </a:cxn>
                  <a:cxn ang="0">
                    <a:pos x="492" y="150"/>
                  </a:cxn>
                  <a:cxn ang="0">
                    <a:pos x="514" y="153"/>
                  </a:cxn>
                  <a:cxn ang="0">
                    <a:pos x="538" y="151"/>
                  </a:cxn>
                  <a:cxn ang="0">
                    <a:pos x="560" y="145"/>
                  </a:cxn>
                  <a:cxn ang="0">
                    <a:pos x="567" y="141"/>
                  </a:cxn>
                  <a:cxn ang="0">
                    <a:pos x="511" y="141"/>
                  </a:cxn>
                  <a:cxn ang="0">
                    <a:pos x="496" y="137"/>
                  </a:cxn>
                  <a:cxn ang="0">
                    <a:pos x="494" y="132"/>
                  </a:cxn>
                  <a:cxn ang="0">
                    <a:pos x="484" y="106"/>
                  </a:cxn>
                </a:cxnLst>
                <a:rect l="0" t="0" r="r" b="b"/>
                <a:pathLst>
                  <a:path w="727" h="154">
                    <a:moveTo>
                      <a:pt x="484" y="106"/>
                    </a:moveTo>
                    <a:lnTo>
                      <a:pt x="480" y="106"/>
                    </a:lnTo>
                    <a:lnTo>
                      <a:pt x="479" y="146"/>
                    </a:lnTo>
                    <a:lnTo>
                      <a:pt x="492" y="150"/>
                    </a:lnTo>
                    <a:lnTo>
                      <a:pt x="514" y="153"/>
                    </a:lnTo>
                    <a:lnTo>
                      <a:pt x="538" y="151"/>
                    </a:lnTo>
                    <a:lnTo>
                      <a:pt x="560" y="145"/>
                    </a:lnTo>
                    <a:lnTo>
                      <a:pt x="567" y="141"/>
                    </a:lnTo>
                    <a:lnTo>
                      <a:pt x="511" y="141"/>
                    </a:lnTo>
                    <a:lnTo>
                      <a:pt x="496" y="137"/>
                    </a:lnTo>
                    <a:lnTo>
                      <a:pt x="494" y="132"/>
                    </a:lnTo>
                    <a:lnTo>
                      <a:pt x="484" y="10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Freeform 29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553" y="0"/>
                  </a:cxn>
                  <a:cxn ang="0">
                    <a:pos x="543" y="0"/>
                  </a:cxn>
                  <a:cxn ang="0">
                    <a:pos x="517" y="2"/>
                  </a:cxn>
                  <a:cxn ang="0">
                    <a:pos x="497" y="10"/>
                  </a:cxn>
                  <a:cxn ang="0">
                    <a:pos x="483" y="25"/>
                  </a:cxn>
                  <a:cxn ang="0">
                    <a:pos x="485" y="50"/>
                  </a:cxn>
                  <a:cxn ang="0">
                    <a:pos x="495" y="68"/>
                  </a:cxn>
                  <a:cxn ang="0">
                    <a:pos x="510" y="80"/>
                  </a:cxn>
                  <a:cxn ang="0">
                    <a:pos x="525" y="90"/>
                  </a:cxn>
                  <a:cxn ang="0">
                    <a:pos x="539" y="99"/>
                  </a:cxn>
                  <a:cxn ang="0">
                    <a:pos x="547" y="109"/>
                  </a:cxn>
                  <a:cxn ang="0">
                    <a:pos x="541" y="132"/>
                  </a:cxn>
                  <a:cxn ang="0">
                    <a:pos x="524" y="140"/>
                  </a:cxn>
                  <a:cxn ang="0">
                    <a:pos x="511" y="141"/>
                  </a:cxn>
                  <a:cxn ang="0">
                    <a:pos x="567" y="141"/>
                  </a:cxn>
                  <a:cxn ang="0">
                    <a:pos x="578" y="134"/>
                  </a:cxn>
                  <a:cxn ang="0">
                    <a:pos x="587" y="116"/>
                  </a:cxn>
                  <a:cxn ang="0">
                    <a:pos x="582" y="93"/>
                  </a:cxn>
                  <a:cxn ang="0">
                    <a:pos x="570" y="78"/>
                  </a:cxn>
                  <a:cxn ang="0">
                    <a:pos x="554" y="68"/>
                  </a:cxn>
                  <a:cxn ang="0">
                    <a:pos x="538" y="59"/>
                  </a:cxn>
                  <a:cxn ang="0">
                    <a:pos x="524" y="50"/>
                  </a:cxn>
                  <a:cxn ang="0">
                    <a:pos x="517" y="38"/>
                  </a:cxn>
                  <a:cxn ang="0">
                    <a:pos x="517" y="19"/>
                  </a:cxn>
                  <a:cxn ang="0">
                    <a:pos x="530" y="12"/>
                  </a:cxn>
                  <a:cxn ang="0">
                    <a:pos x="581" y="12"/>
                  </a:cxn>
                  <a:cxn ang="0">
                    <a:pos x="581" y="5"/>
                  </a:cxn>
                  <a:cxn ang="0">
                    <a:pos x="567" y="2"/>
                  </a:cxn>
                  <a:cxn ang="0">
                    <a:pos x="553" y="0"/>
                  </a:cxn>
                </a:cxnLst>
                <a:rect l="0" t="0" r="r" b="b"/>
                <a:pathLst>
                  <a:path w="727" h="154">
                    <a:moveTo>
                      <a:pt x="553" y="0"/>
                    </a:moveTo>
                    <a:lnTo>
                      <a:pt x="543" y="0"/>
                    </a:lnTo>
                    <a:lnTo>
                      <a:pt x="517" y="2"/>
                    </a:lnTo>
                    <a:lnTo>
                      <a:pt x="497" y="10"/>
                    </a:lnTo>
                    <a:lnTo>
                      <a:pt x="483" y="25"/>
                    </a:lnTo>
                    <a:lnTo>
                      <a:pt x="485" y="50"/>
                    </a:lnTo>
                    <a:lnTo>
                      <a:pt x="495" y="68"/>
                    </a:lnTo>
                    <a:lnTo>
                      <a:pt x="510" y="80"/>
                    </a:lnTo>
                    <a:lnTo>
                      <a:pt x="525" y="90"/>
                    </a:lnTo>
                    <a:lnTo>
                      <a:pt x="539" y="99"/>
                    </a:lnTo>
                    <a:lnTo>
                      <a:pt x="547" y="109"/>
                    </a:lnTo>
                    <a:lnTo>
                      <a:pt x="541" y="132"/>
                    </a:lnTo>
                    <a:lnTo>
                      <a:pt x="524" y="140"/>
                    </a:lnTo>
                    <a:lnTo>
                      <a:pt x="511" y="141"/>
                    </a:lnTo>
                    <a:lnTo>
                      <a:pt x="567" y="141"/>
                    </a:lnTo>
                    <a:lnTo>
                      <a:pt x="578" y="134"/>
                    </a:lnTo>
                    <a:lnTo>
                      <a:pt x="587" y="116"/>
                    </a:lnTo>
                    <a:lnTo>
                      <a:pt x="582" y="93"/>
                    </a:lnTo>
                    <a:lnTo>
                      <a:pt x="570" y="78"/>
                    </a:lnTo>
                    <a:lnTo>
                      <a:pt x="554" y="68"/>
                    </a:lnTo>
                    <a:lnTo>
                      <a:pt x="538" y="59"/>
                    </a:lnTo>
                    <a:lnTo>
                      <a:pt x="524" y="50"/>
                    </a:lnTo>
                    <a:lnTo>
                      <a:pt x="517" y="38"/>
                    </a:lnTo>
                    <a:lnTo>
                      <a:pt x="517" y="19"/>
                    </a:lnTo>
                    <a:lnTo>
                      <a:pt x="530" y="12"/>
                    </a:lnTo>
                    <a:lnTo>
                      <a:pt x="581" y="12"/>
                    </a:lnTo>
                    <a:lnTo>
                      <a:pt x="581" y="5"/>
                    </a:lnTo>
                    <a:lnTo>
                      <a:pt x="567" y="2"/>
                    </a:lnTo>
                    <a:lnTo>
                      <a:pt x="55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Freeform 30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581" y="12"/>
                  </a:cxn>
                  <a:cxn ang="0">
                    <a:pos x="555" y="12"/>
                  </a:cxn>
                  <a:cxn ang="0">
                    <a:pos x="565" y="15"/>
                  </a:cxn>
                  <a:cxn ang="0">
                    <a:pos x="576" y="44"/>
                  </a:cxn>
                  <a:cxn ang="0">
                    <a:pos x="580" y="44"/>
                  </a:cxn>
                  <a:cxn ang="0">
                    <a:pos x="581" y="12"/>
                  </a:cxn>
                </a:cxnLst>
                <a:rect l="0" t="0" r="r" b="b"/>
                <a:pathLst>
                  <a:path w="727" h="154">
                    <a:moveTo>
                      <a:pt x="581" y="12"/>
                    </a:moveTo>
                    <a:lnTo>
                      <a:pt x="555" y="12"/>
                    </a:lnTo>
                    <a:lnTo>
                      <a:pt x="565" y="15"/>
                    </a:lnTo>
                    <a:lnTo>
                      <a:pt x="576" y="44"/>
                    </a:lnTo>
                    <a:lnTo>
                      <a:pt x="580" y="44"/>
                    </a:lnTo>
                    <a:lnTo>
                      <a:pt x="581" y="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Freeform 31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624" y="106"/>
                  </a:cxn>
                  <a:cxn ang="0">
                    <a:pos x="620" y="106"/>
                  </a:cxn>
                  <a:cxn ang="0">
                    <a:pos x="618" y="146"/>
                  </a:cxn>
                  <a:cxn ang="0">
                    <a:pos x="631" y="150"/>
                  </a:cxn>
                  <a:cxn ang="0">
                    <a:pos x="653" y="153"/>
                  </a:cxn>
                  <a:cxn ang="0">
                    <a:pos x="677" y="151"/>
                  </a:cxn>
                  <a:cxn ang="0">
                    <a:pos x="700" y="145"/>
                  </a:cxn>
                  <a:cxn ang="0">
                    <a:pos x="706" y="141"/>
                  </a:cxn>
                  <a:cxn ang="0">
                    <a:pos x="650" y="141"/>
                  </a:cxn>
                  <a:cxn ang="0">
                    <a:pos x="635" y="137"/>
                  </a:cxn>
                  <a:cxn ang="0">
                    <a:pos x="633" y="132"/>
                  </a:cxn>
                  <a:cxn ang="0">
                    <a:pos x="624" y="106"/>
                  </a:cxn>
                </a:cxnLst>
                <a:rect l="0" t="0" r="r" b="b"/>
                <a:pathLst>
                  <a:path w="727" h="154">
                    <a:moveTo>
                      <a:pt x="624" y="106"/>
                    </a:moveTo>
                    <a:lnTo>
                      <a:pt x="620" y="106"/>
                    </a:lnTo>
                    <a:lnTo>
                      <a:pt x="618" y="146"/>
                    </a:lnTo>
                    <a:lnTo>
                      <a:pt x="631" y="150"/>
                    </a:lnTo>
                    <a:lnTo>
                      <a:pt x="653" y="153"/>
                    </a:lnTo>
                    <a:lnTo>
                      <a:pt x="677" y="151"/>
                    </a:lnTo>
                    <a:lnTo>
                      <a:pt x="700" y="145"/>
                    </a:lnTo>
                    <a:lnTo>
                      <a:pt x="706" y="141"/>
                    </a:lnTo>
                    <a:lnTo>
                      <a:pt x="650" y="141"/>
                    </a:lnTo>
                    <a:lnTo>
                      <a:pt x="635" y="137"/>
                    </a:lnTo>
                    <a:lnTo>
                      <a:pt x="633" y="132"/>
                    </a:lnTo>
                    <a:lnTo>
                      <a:pt x="624" y="10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32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692" y="0"/>
                  </a:cxn>
                  <a:cxn ang="0">
                    <a:pos x="682" y="0"/>
                  </a:cxn>
                  <a:cxn ang="0">
                    <a:pos x="656" y="2"/>
                  </a:cxn>
                  <a:cxn ang="0">
                    <a:pos x="636" y="10"/>
                  </a:cxn>
                  <a:cxn ang="0">
                    <a:pos x="622" y="25"/>
                  </a:cxn>
                  <a:cxn ang="0">
                    <a:pos x="625" y="50"/>
                  </a:cxn>
                  <a:cxn ang="0">
                    <a:pos x="635" y="68"/>
                  </a:cxn>
                  <a:cxn ang="0">
                    <a:pos x="649" y="80"/>
                  </a:cxn>
                  <a:cxn ang="0">
                    <a:pos x="664" y="90"/>
                  </a:cxn>
                  <a:cxn ang="0">
                    <a:pos x="678" y="99"/>
                  </a:cxn>
                  <a:cxn ang="0">
                    <a:pos x="687" y="109"/>
                  </a:cxn>
                  <a:cxn ang="0">
                    <a:pos x="681" y="132"/>
                  </a:cxn>
                  <a:cxn ang="0">
                    <a:pos x="663" y="140"/>
                  </a:cxn>
                  <a:cxn ang="0">
                    <a:pos x="650" y="141"/>
                  </a:cxn>
                  <a:cxn ang="0">
                    <a:pos x="706" y="141"/>
                  </a:cxn>
                  <a:cxn ang="0">
                    <a:pos x="717" y="134"/>
                  </a:cxn>
                  <a:cxn ang="0">
                    <a:pos x="726" y="116"/>
                  </a:cxn>
                  <a:cxn ang="0">
                    <a:pos x="722" y="93"/>
                  </a:cxn>
                  <a:cxn ang="0">
                    <a:pos x="709" y="78"/>
                  </a:cxn>
                  <a:cxn ang="0">
                    <a:pos x="693" y="68"/>
                  </a:cxn>
                  <a:cxn ang="0">
                    <a:pos x="677" y="59"/>
                  </a:cxn>
                  <a:cxn ang="0">
                    <a:pos x="663" y="50"/>
                  </a:cxn>
                  <a:cxn ang="0">
                    <a:pos x="656" y="38"/>
                  </a:cxn>
                  <a:cxn ang="0">
                    <a:pos x="656" y="19"/>
                  </a:cxn>
                  <a:cxn ang="0">
                    <a:pos x="669" y="12"/>
                  </a:cxn>
                  <a:cxn ang="0">
                    <a:pos x="720" y="12"/>
                  </a:cxn>
                  <a:cxn ang="0">
                    <a:pos x="720" y="5"/>
                  </a:cxn>
                  <a:cxn ang="0">
                    <a:pos x="706" y="2"/>
                  </a:cxn>
                  <a:cxn ang="0">
                    <a:pos x="692" y="0"/>
                  </a:cxn>
                </a:cxnLst>
                <a:rect l="0" t="0" r="r" b="b"/>
                <a:pathLst>
                  <a:path w="727" h="154">
                    <a:moveTo>
                      <a:pt x="692" y="0"/>
                    </a:moveTo>
                    <a:lnTo>
                      <a:pt x="682" y="0"/>
                    </a:lnTo>
                    <a:lnTo>
                      <a:pt x="656" y="2"/>
                    </a:lnTo>
                    <a:lnTo>
                      <a:pt x="636" y="10"/>
                    </a:lnTo>
                    <a:lnTo>
                      <a:pt x="622" y="25"/>
                    </a:lnTo>
                    <a:lnTo>
                      <a:pt x="625" y="50"/>
                    </a:lnTo>
                    <a:lnTo>
                      <a:pt x="635" y="68"/>
                    </a:lnTo>
                    <a:lnTo>
                      <a:pt x="649" y="80"/>
                    </a:lnTo>
                    <a:lnTo>
                      <a:pt x="664" y="90"/>
                    </a:lnTo>
                    <a:lnTo>
                      <a:pt x="678" y="99"/>
                    </a:lnTo>
                    <a:lnTo>
                      <a:pt x="687" y="109"/>
                    </a:lnTo>
                    <a:lnTo>
                      <a:pt x="681" y="132"/>
                    </a:lnTo>
                    <a:lnTo>
                      <a:pt x="663" y="140"/>
                    </a:lnTo>
                    <a:lnTo>
                      <a:pt x="650" y="141"/>
                    </a:lnTo>
                    <a:lnTo>
                      <a:pt x="706" y="141"/>
                    </a:lnTo>
                    <a:lnTo>
                      <a:pt x="717" y="134"/>
                    </a:lnTo>
                    <a:lnTo>
                      <a:pt x="726" y="116"/>
                    </a:lnTo>
                    <a:lnTo>
                      <a:pt x="722" y="93"/>
                    </a:lnTo>
                    <a:lnTo>
                      <a:pt x="709" y="78"/>
                    </a:lnTo>
                    <a:lnTo>
                      <a:pt x="693" y="68"/>
                    </a:lnTo>
                    <a:lnTo>
                      <a:pt x="677" y="59"/>
                    </a:lnTo>
                    <a:lnTo>
                      <a:pt x="663" y="50"/>
                    </a:lnTo>
                    <a:lnTo>
                      <a:pt x="656" y="38"/>
                    </a:lnTo>
                    <a:lnTo>
                      <a:pt x="656" y="19"/>
                    </a:lnTo>
                    <a:lnTo>
                      <a:pt x="669" y="12"/>
                    </a:lnTo>
                    <a:lnTo>
                      <a:pt x="720" y="12"/>
                    </a:lnTo>
                    <a:lnTo>
                      <a:pt x="720" y="5"/>
                    </a:lnTo>
                    <a:lnTo>
                      <a:pt x="706" y="2"/>
                    </a:lnTo>
                    <a:lnTo>
                      <a:pt x="69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33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720" y="12"/>
                  </a:cxn>
                  <a:cxn ang="0">
                    <a:pos x="694" y="12"/>
                  </a:cxn>
                  <a:cxn ang="0">
                    <a:pos x="704" y="15"/>
                  </a:cxn>
                  <a:cxn ang="0">
                    <a:pos x="705" y="18"/>
                  </a:cxn>
                  <a:cxn ang="0">
                    <a:pos x="715" y="44"/>
                  </a:cxn>
                  <a:cxn ang="0">
                    <a:pos x="719" y="44"/>
                  </a:cxn>
                  <a:cxn ang="0">
                    <a:pos x="720" y="12"/>
                  </a:cxn>
                </a:cxnLst>
                <a:rect l="0" t="0" r="r" b="b"/>
                <a:pathLst>
                  <a:path w="727" h="154">
                    <a:moveTo>
                      <a:pt x="720" y="12"/>
                    </a:moveTo>
                    <a:lnTo>
                      <a:pt x="694" y="12"/>
                    </a:lnTo>
                    <a:lnTo>
                      <a:pt x="704" y="15"/>
                    </a:lnTo>
                    <a:lnTo>
                      <a:pt x="705" y="18"/>
                    </a:lnTo>
                    <a:lnTo>
                      <a:pt x="715" y="44"/>
                    </a:lnTo>
                    <a:lnTo>
                      <a:pt x="719" y="44"/>
                    </a:lnTo>
                    <a:lnTo>
                      <a:pt x="720" y="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" name="Group 34"/>
            <p:cNvGrpSpPr>
              <a:grpSpLocks/>
            </p:cNvGrpSpPr>
            <p:nvPr/>
          </p:nvGrpSpPr>
          <p:grpSpPr bwMode="auto">
            <a:xfrm>
              <a:off x="8886" y="662"/>
              <a:ext cx="725" cy="254"/>
              <a:chOff x="8886" y="662"/>
              <a:chExt cx="725" cy="254"/>
            </a:xfrm>
          </p:grpSpPr>
          <p:sp>
            <p:nvSpPr>
              <p:cNvPr id="11" name="Freeform 35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156" y="37"/>
                  </a:cxn>
                  <a:cxn ang="0">
                    <a:pos x="45" y="37"/>
                  </a:cxn>
                  <a:cxn ang="0">
                    <a:pos x="74" y="39"/>
                  </a:cxn>
                  <a:cxn ang="0">
                    <a:pos x="94" y="48"/>
                  </a:cxn>
                  <a:cxn ang="0">
                    <a:pos x="104" y="63"/>
                  </a:cxn>
                  <a:cxn ang="0">
                    <a:pos x="102" y="84"/>
                  </a:cxn>
                  <a:cxn ang="0">
                    <a:pos x="97" y="105"/>
                  </a:cxn>
                  <a:cxn ang="0">
                    <a:pos x="88" y="124"/>
                  </a:cxn>
                  <a:cxn ang="0">
                    <a:pos x="77" y="142"/>
                  </a:cxn>
                  <a:cxn ang="0">
                    <a:pos x="64" y="159"/>
                  </a:cxn>
                  <a:cxn ang="0">
                    <a:pos x="50" y="175"/>
                  </a:cxn>
                  <a:cxn ang="0">
                    <a:pos x="35" y="190"/>
                  </a:cxn>
                  <a:cxn ang="0">
                    <a:pos x="21" y="203"/>
                  </a:cxn>
                  <a:cxn ang="0">
                    <a:pos x="8" y="216"/>
                  </a:cxn>
                  <a:cxn ang="0">
                    <a:pos x="0" y="250"/>
                  </a:cxn>
                  <a:cxn ang="0">
                    <a:pos x="17" y="249"/>
                  </a:cxn>
                  <a:cxn ang="0">
                    <a:pos x="37" y="248"/>
                  </a:cxn>
                  <a:cxn ang="0">
                    <a:pos x="58" y="247"/>
                  </a:cxn>
                  <a:cxn ang="0">
                    <a:pos x="79" y="247"/>
                  </a:cxn>
                  <a:cxn ang="0">
                    <a:pos x="162" y="247"/>
                  </a:cxn>
                  <a:cxn ang="0">
                    <a:pos x="171" y="227"/>
                  </a:cxn>
                  <a:cxn ang="0">
                    <a:pos x="172" y="211"/>
                  </a:cxn>
                  <a:cxn ang="0">
                    <a:pos x="172" y="204"/>
                  </a:cxn>
                  <a:cxn ang="0">
                    <a:pos x="59" y="204"/>
                  </a:cxn>
                  <a:cxn ang="0">
                    <a:pos x="59" y="203"/>
                  </a:cxn>
                  <a:cxn ang="0">
                    <a:pos x="73" y="191"/>
                  </a:cxn>
                  <a:cxn ang="0">
                    <a:pos x="89" y="178"/>
                  </a:cxn>
                  <a:cxn ang="0">
                    <a:pos x="106" y="164"/>
                  </a:cxn>
                  <a:cxn ang="0">
                    <a:pos x="122" y="149"/>
                  </a:cxn>
                  <a:cxn ang="0">
                    <a:pos x="137" y="133"/>
                  </a:cxn>
                  <a:cxn ang="0">
                    <a:pos x="150" y="116"/>
                  </a:cxn>
                  <a:cxn ang="0">
                    <a:pos x="159" y="98"/>
                  </a:cxn>
                  <a:cxn ang="0">
                    <a:pos x="165" y="80"/>
                  </a:cxn>
                  <a:cxn ang="0">
                    <a:pos x="162" y="53"/>
                  </a:cxn>
                  <a:cxn ang="0">
                    <a:pos x="156" y="37"/>
                  </a:cxn>
                </a:cxnLst>
                <a:rect l="0" t="0" r="r" b="b"/>
                <a:pathLst>
                  <a:path w="725" h="254">
                    <a:moveTo>
                      <a:pt x="156" y="37"/>
                    </a:moveTo>
                    <a:lnTo>
                      <a:pt x="45" y="37"/>
                    </a:lnTo>
                    <a:lnTo>
                      <a:pt x="74" y="39"/>
                    </a:lnTo>
                    <a:lnTo>
                      <a:pt x="94" y="48"/>
                    </a:lnTo>
                    <a:lnTo>
                      <a:pt x="104" y="63"/>
                    </a:lnTo>
                    <a:lnTo>
                      <a:pt x="102" y="84"/>
                    </a:lnTo>
                    <a:lnTo>
                      <a:pt x="97" y="105"/>
                    </a:lnTo>
                    <a:lnTo>
                      <a:pt x="88" y="124"/>
                    </a:lnTo>
                    <a:lnTo>
                      <a:pt x="77" y="142"/>
                    </a:lnTo>
                    <a:lnTo>
                      <a:pt x="64" y="159"/>
                    </a:lnTo>
                    <a:lnTo>
                      <a:pt x="50" y="175"/>
                    </a:lnTo>
                    <a:lnTo>
                      <a:pt x="35" y="190"/>
                    </a:lnTo>
                    <a:lnTo>
                      <a:pt x="21" y="203"/>
                    </a:lnTo>
                    <a:lnTo>
                      <a:pt x="8" y="216"/>
                    </a:lnTo>
                    <a:lnTo>
                      <a:pt x="0" y="250"/>
                    </a:lnTo>
                    <a:lnTo>
                      <a:pt x="17" y="249"/>
                    </a:lnTo>
                    <a:lnTo>
                      <a:pt x="37" y="248"/>
                    </a:lnTo>
                    <a:lnTo>
                      <a:pt x="58" y="247"/>
                    </a:lnTo>
                    <a:lnTo>
                      <a:pt x="79" y="247"/>
                    </a:lnTo>
                    <a:lnTo>
                      <a:pt x="162" y="247"/>
                    </a:lnTo>
                    <a:lnTo>
                      <a:pt x="171" y="227"/>
                    </a:lnTo>
                    <a:lnTo>
                      <a:pt x="172" y="211"/>
                    </a:lnTo>
                    <a:lnTo>
                      <a:pt x="172" y="204"/>
                    </a:lnTo>
                    <a:lnTo>
                      <a:pt x="59" y="204"/>
                    </a:lnTo>
                    <a:lnTo>
                      <a:pt x="59" y="203"/>
                    </a:lnTo>
                    <a:lnTo>
                      <a:pt x="73" y="191"/>
                    </a:lnTo>
                    <a:lnTo>
                      <a:pt x="89" y="178"/>
                    </a:lnTo>
                    <a:lnTo>
                      <a:pt x="106" y="164"/>
                    </a:lnTo>
                    <a:lnTo>
                      <a:pt x="122" y="149"/>
                    </a:lnTo>
                    <a:lnTo>
                      <a:pt x="137" y="133"/>
                    </a:lnTo>
                    <a:lnTo>
                      <a:pt x="150" y="116"/>
                    </a:lnTo>
                    <a:lnTo>
                      <a:pt x="159" y="98"/>
                    </a:lnTo>
                    <a:lnTo>
                      <a:pt x="165" y="80"/>
                    </a:lnTo>
                    <a:lnTo>
                      <a:pt x="162" y="53"/>
                    </a:lnTo>
                    <a:lnTo>
                      <a:pt x="156" y="3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" name="Freeform 36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162" y="247"/>
                  </a:cxn>
                  <a:cxn ang="0">
                    <a:pos x="79" y="247"/>
                  </a:cxn>
                  <a:cxn ang="0">
                    <a:pos x="103" y="247"/>
                  </a:cxn>
                  <a:cxn ang="0">
                    <a:pos x="124" y="247"/>
                  </a:cxn>
                  <a:cxn ang="0">
                    <a:pos x="143" y="248"/>
                  </a:cxn>
                  <a:cxn ang="0">
                    <a:pos x="161" y="249"/>
                  </a:cxn>
                  <a:cxn ang="0">
                    <a:pos x="162" y="247"/>
                  </a:cxn>
                </a:cxnLst>
                <a:rect l="0" t="0" r="r" b="b"/>
                <a:pathLst>
                  <a:path w="725" h="254">
                    <a:moveTo>
                      <a:pt x="162" y="247"/>
                    </a:moveTo>
                    <a:lnTo>
                      <a:pt x="79" y="247"/>
                    </a:lnTo>
                    <a:lnTo>
                      <a:pt x="103" y="247"/>
                    </a:lnTo>
                    <a:lnTo>
                      <a:pt x="124" y="247"/>
                    </a:lnTo>
                    <a:lnTo>
                      <a:pt x="143" y="248"/>
                    </a:lnTo>
                    <a:lnTo>
                      <a:pt x="161" y="249"/>
                    </a:lnTo>
                    <a:lnTo>
                      <a:pt x="162" y="2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" name="Freeform 37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168" y="165"/>
                  </a:cxn>
                  <a:cxn ang="0">
                    <a:pos x="151" y="196"/>
                  </a:cxn>
                  <a:cxn ang="0">
                    <a:pos x="149" y="200"/>
                  </a:cxn>
                  <a:cxn ang="0">
                    <a:pos x="144" y="201"/>
                  </a:cxn>
                  <a:cxn ang="0">
                    <a:pos x="140" y="201"/>
                  </a:cxn>
                  <a:cxn ang="0">
                    <a:pos x="59" y="204"/>
                  </a:cxn>
                  <a:cxn ang="0">
                    <a:pos x="172" y="204"/>
                  </a:cxn>
                  <a:cxn ang="0">
                    <a:pos x="172" y="195"/>
                  </a:cxn>
                  <a:cxn ang="0">
                    <a:pos x="173" y="173"/>
                  </a:cxn>
                  <a:cxn ang="0">
                    <a:pos x="168" y="165"/>
                  </a:cxn>
                </a:cxnLst>
                <a:rect l="0" t="0" r="r" b="b"/>
                <a:pathLst>
                  <a:path w="725" h="254">
                    <a:moveTo>
                      <a:pt x="168" y="165"/>
                    </a:moveTo>
                    <a:lnTo>
                      <a:pt x="151" y="196"/>
                    </a:lnTo>
                    <a:lnTo>
                      <a:pt x="149" y="200"/>
                    </a:lnTo>
                    <a:lnTo>
                      <a:pt x="144" y="201"/>
                    </a:lnTo>
                    <a:lnTo>
                      <a:pt x="140" y="201"/>
                    </a:lnTo>
                    <a:lnTo>
                      <a:pt x="59" y="204"/>
                    </a:lnTo>
                    <a:lnTo>
                      <a:pt x="172" y="204"/>
                    </a:lnTo>
                    <a:lnTo>
                      <a:pt x="172" y="195"/>
                    </a:lnTo>
                    <a:lnTo>
                      <a:pt x="173" y="173"/>
                    </a:lnTo>
                    <a:lnTo>
                      <a:pt x="168" y="1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" name="Freeform 38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102" y="0"/>
                  </a:cxn>
                  <a:cxn ang="0">
                    <a:pos x="77" y="2"/>
                  </a:cxn>
                  <a:cxn ang="0">
                    <a:pos x="56" y="6"/>
                  </a:cxn>
                  <a:cxn ang="0">
                    <a:pos x="37" y="14"/>
                  </a:cxn>
                  <a:cxn ang="0">
                    <a:pos x="22" y="24"/>
                  </a:cxn>
                  <a:cxn ang="0">
                    <a:pos x="8" y="37"/>
                  </a:cxn>
                  <a:cxn ang="0">
                    <a:pos x="11" y="58"/>
                  </a:cxn>
                  <a:cxn ang="0">
                    <a:pos x="27" y="45"/>
                  </a:cxn>
                  <a:cxn ang="0">
                    <a:pos x="45" y="37"/>
                  </a:cxn>
                  <a:cxn ang="0">
                    <a:pos x="156" y="37"/>
                  </a:cxn>
                  <a:cxn ang="0">
                    <a:pos x="154" y="31"/>
                  </a:cxn>
                  <a:cxn ang="0">
                    <a:pos x="140" y="16"/>
                  </a:cxn>
                  <a:cxn ang="0">
                    <a:pos x="122" y="6"/>
                  </a:cxn>
                  <a:cxn ang="0">
                    <a:pos x="102" y="0"/>
                  </a:cxn>
                </a:cxnLst>
                <a:rect l="0" t="0" r="r" b="b"/>
                <a:pathLst>
                  <a:path w="725" h="254">
                    <a:moveTo>
                      <a:pt x="102" y="0"/>
                    </a:moveTo>
                    <a:lnTo>
                      <a:pt x="77" y="2"/>
                    </a:lnTo>
                    <a:lnTo>
                      <a:pt x="56" y="6"/>
                    </a:lnTo>
                    <a:lnTo>
                      <a:pt x="37" y="14"/>
                    </a:lnTo>
                    <a:lnTo>
                      <a:pt x="22" y="24"/>
                    </a:lnTo>
                    <a:lnTo>
                      <a:pt x="8" y="37"/>
                    </a:lnTo>
                    <a:lnTo>
                      <a:pt x="11" y="58"/>
                    </a:lnTo>
                    <a:lnTo>
                      <a:pt x="27" y="45"/>
                    </a:lnTo>
                    <a:lnTo>
                      <a:pt x="45" y="37"/>
                    </a:lnTo>
                    <a:lnTo>
                      <a:pt x="156" y="37"/>
                    </a:lnTo>
                    <a:lnTo>
                      <a:pt x="154" y="31"/>
                    </a:lnTo>
                    <a:lnTo>
                      <a:pt x="140" y="16"/>
                    </a:lnTo>
                    <a:lnTo>
                      <a:pt x="122" y="6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" name="Freeform 39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296" y="0"/>
                  </a:cxn>
                  <a:cxn ang="0">
                    <a:pos x="272" y="3"/>
                  </a:cxn>
                  <a:cxn ang="0">
                    <a:pos x="252" y="11"/>
                  </a:cxn>
                  <a:cxn ang="0">
                    <a:pos x="236" y="24"/>
                  </a:cxn>
                  <a:cxn ang="0">
                    <a:pos x="222" y="41"/>
                  </a:cxn>
                  <a:cxn ang="0">
                    <a:pos x="212" y="61"/>
                  </a:cxn>
                  <a:cxn ang="0">
                    <a:pos x="204" y="82"/>
                  </a:cxn>
                  <a:cxn ang="0">
                    <a:pos x="200" y="104"/>
                  </a:cxn>
                  <a:cxn ang="0">
                    <a:pos x="198" y="127"/>
                  </a:cxn>
                  <a:cxn ang="0">
                    <a:pos x="198" y="134"/>
                  </a:cxn>
                  <a:cxn ang="0">
                    <a:pos x="199" y="155"/>
                  </a:cxn>
                  <a:cxn ang="0">
                    <a:pos x="204" y="177"/>
                  </a:cxn>
                  <a:cxn ang="0">
                    <a:pos x="211" y="199"/>
                  </a:cxn>
                  <a:cxn ang="0">
                    <a:pos x="222" y="218"/>
                  </a:cxn>
                  <a:cxn ang="0">
                    <a:pos x="237" y="234"/>
                  </a:cxn>
                  <a:cxn ang="0">
                    <a:pos x="255" y="245"/>
                  </a:cxn>
                  <a:cxn ang="0">
                    <a:pos x="276" y="252"/>
                  </a:cxn>
                  <a:cxn ang="0">
                    <a:pos x="302" y="249"/>
                  </a:cxn>
                  <a:cxn ang="0">
                    <a:pos x="324" y="241"/>
                  </a:cxn>
                  <a:cxn ang="0">
                    <a:pos x="338" y="231"/>
                  </a:cxn>
                  <a:cxn ang="0">
                    <a:pos x="303" y="231"/>
                  </a:cxn>
                  <a:cxn ang="0">
                    <a:pos x="285" y="226"/>
                  </a:cxn>
                  <a:cxn ang="0">
                    <a:pos x="272" y="212"/>
                  </a:cxn>
                  <a:cxn ang="0">
                    <a:pos x="263" y="191"/>
                  </a:cxn>
                  <a:cxn ang="0">
                    <a:pos x="257" y="167"/>
                  </a:cxn>
                  <a:cxn ang="0">
                    <a:pos x="255" y="142"/>
                  </a:cxn>
                  <a:cxn ang="0">
                    <a:pos x="254" y="120"/>
                  </a:cxn>
                  <a:cxn ang="0">
                    <a:pos x="254" y="103"/>
                  </a:cxn>
                  <a:cxn ang="0">
                    <a:pos x="254" y="86"/>
                  </a:cxn>
                  <a:cxn ang="0">
                    <a:pos x="254" y="82"/>
                  </a:cxn>
                  <a:cxn ang="0">
                    <a:pos x="256" y="59"/>
                  </a:cxn>
                  <a:cxn ang="0">
                    <a:pos x="264" y="36"/>
                  </a:cxn>
                  <a:cxn ang="0">
                    <a:pos x="277" y="22"/>
                  </a:cxn>
                  <a:cxn ang="0">
                    <a:pos x="350" y="22"/>
                  </a:cxn>
                  <a:cxn ang="0">
                    <a:pos x="336" y="10"/>
                  </a:cxn>
                  <a:cxn ang="0">
                    <a:pos x="317" y="2"/>
                  </a:cxn>
                  <a:cxn ang="0">
                    <a:pos x="296" y="0"/>
                  </a:cxn>
                </a:cxnLst>
                <a:rect l="0" t="0" r="r" b="b"/>
                <a:pathLst>
                  <a:path w="725" h="254">
                    <a:moveTo>
                      <a:pt x="296" y="0"/>
                    </a:moveTo>
                    <a:lnTo>
                      <a:pt x="272" y="3"/>
                    </a:lnTo>
                    <a:lnTo>
                      <a:pt x="252" y="11"/>
                    </a:lnTo>
                    <a:lnTo>
                      <a:pt x="236" y="24"/>
                    </a:lnTo>
                    <a:lnTo>
                      <a:pt x="222" y="41"/>
                    </a:lnTo>
                    <a:lnTo>
                      <a:pt x="212" y="61"/>
                    </a:lnTo>
                    <a:lnTo>
                      <a:pt x="204" y="82"/>
                    </a:lnTo>
                    <a:lnTo>
                      <a:pt x="200" y="104"/>
                    </a:lnTo>
                    <a:lnTo>
                      <a:pt x="198" y="127"/>
                    </a:lnTo>
                    <a:lnTo>
                      <a:pt x="198" y="134"/>
                    </a:lnTo>
                    <a:lnTo>
                      <a:pt x="199" y="155"/>
                    </a:lnTo>
                    <a:lnTo>
                      <a:pt x="204" y="177"/>
                    </a:lnTo>
                    <a:lnTo>
                      <a:pt x="211" y="199"/>
                    </a:lnTo>
                    <a:lnTo>
                      <a:pt x="222" y="218"/>
                    </a:lnTo>
                    <a:lnTo>
                      <a:pt x="237" y="234"/>
                    </a:lnTo>
                    <a:lnTo>
                      <a:pt x="255" y="245"/>
                    </a:lnTo>
                    <a:lnTo>
                      <a:pt x="276" y="252"/>
                    </a:lnTo>
                    <a:lnTo>
                      <a:pt x="302" y="249"/>
                    </a:lnTo>
                    <a:lnTo>
                      <a:pt x="324" y="241"/>
                    </a:lnTo>
                    <a:lnTo>
                      <a:pt x="338" y="231"/>
                    </a:lnTo>
                    <a:lnTo>
                      <a:pt x="303" y="231"/>
                    </a:lnTo>
                    <a:lnTo>
                      <a:pt x="285" y="226"/>
                    </a:lnTo>
                    <a:lnTo>
                      <a:pt x="272" y="212"/>
                    </a:lnTo>
                    <a:lnTo>
                      <a:pt x="263" y="191"/>
                    </a:lnTo>
                    <a:lnTo>
                      <a:pt x="257" y="167"/>
                    </a:lnTo>
                    <a:lnTo>
                      <a:pt x="255" y="142"/>
                    </a:lnTo>
                    <a:lnTo>
                      <a:pt x="254" y="120"/>
                    </a:lnTo>
                    <a:lnTo>
                      <a:pt x="254" y="103"/>
                    </a:lnTo>
                    <a:lnTo>
                      <a:pt x="254" y="86"/>
                    </a:lnTo>
                    <a:lnTo>
                      <a:pt x="254" y="82"/>
                    </a:lnTo>
                    <a:lnTo>
                      <a:pt x="256" y="59"/>
                    </a:lnTo>
                    <a:lnTo>
                      <a:pt x="264" y="36"/>
                    </a:lnTo>
                    <a:lnTo>
                      <a:pt x="277" y="22"/>
                    </a:lnTo>
                    <a:lnTo>
                      <a:pt x="350" y="22"/>
                    </a:lnTo>
                    <a:lnTo>
                      <a:pt x="336" y="10"/>
                    </a:lnTo>
                    <a:lnTo>
                      <a:pt x="317" y="2"/>
                    </a:lnTo>
                    <a:lnTo>
                      <a:pt x="29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" name="Freeform 40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350" y="22"/>
                  </a:cxn>
                  <a:cxn ang="0">
                    <a:pos x="277" y="22"/>
                  </a:cxn>
                  <a:cxn ang="0">
                    <a:pos x="296" y="27"/>
                  </a:cxn>
                  <a:cxn ang="0">
                    <a:pos x="310" y="41"/>
                  </a:cxn>
                  <a:cxn ang="0">
                    <a:pos x="319" y="62"/>
                  </a:cxn>
                  <a:cxn ang="0">
                    <a:pos x="325" y="86"/>
                  </a:cxn>
                  <a:cxn ang="0">
                    <a:pos x="328" y="111"/>
                  </a:cxn>
                  <a:cxn ang="0">
                    <a:pos x="330" y="134"/>
                  </a:cxn>
                  <a:cxn ang="0">
                    <a:pos x="330" y="142"/>
                  </a:cxn>
                  <a:cxn ang="0">
                    <a:pos x="330" y="155"/>
                  </a:cxn>
                  <a:cxn ang="0">
                    <a:pos x="329" y="179"/>
                  </a:cxn>
                  <a:cxn ang="0">
                    <a:pos x="325" y="203"/>
                  </a:cxn>
                  <a:cxn ang="0">
                    <a:pos x="317" y="222"/>
                  </a:cxn>
                  <a:cxn ang="0">
                    <a:pos x="303" y="231"/>
                  </a:cxn>
                  <a:cxn ang="0">
                    <a:pos x="338" y="231"/>
                  </a:cxn>
                  <a:cxn ang="0">
                    <a:pos x="342" y="229"/>
                  </a:cxn>
                  <a:cxn ang="0">
                    <a:pos x="357" y="213"/>
                  </a:cxn>
                  <a:cxn ang="0">
                    <a:pos x="368" y="194"/>
                  </a:cxn>
                  <a:cxn ang="0">
                    <a:pos x="376" y="174"/>
                  </a:cxn>
                  <a:cxn ang="0">
                    <a:pos x="382" y="153"/>
                  </a:cxn>
                  <a:cxn ang="0">
                    <a:pos x="385" y="132"/>
                  </a:cxn>
                  <a:cxn ang="0">
                    <a:pos x="384" y="106"/>
                  </a:cxn>
                  <a:cxn ang="0">
                    <a:pos x="380" y="81"/>
                  </a:cxn>
                  <a:cxn ang="0">
                    <a:pos x="373" y="59"/>
                  </a:cxn>
                  <a:cxn ang="0">
                    <a:pos x="364" y="39"/>
                  </a:cxn>
                  <a:cxn ang="0">
                    <a:pos x="351" y="23"/>
                  </a:cxn>
                  <a:cxn ang="0">
                    <a:pos x="350" y="22"/>
                  </a:cxn>
                </a:cxnLst>
                <a:rect l="0" t="0" r="r" b="b"/>
                <a:pathLst>
                  <a:path w="725" h="254">
                    <a:moveTo>
                      <a:pt x="350" y="22"/>
                    </a:moveTo>
                    <a:lnTo>
                      <a:pt x="277" y="22"/>
                    </a:lnTo>
                    <a:lnTo>
                      <a:pt x="296" y="27"/>
                    </a:lnTo>
                    <a:lnTo>
                      <a:pt x="310" y="41"/>
                    </a:lnTo>
                    <a:lnTo>
                      <a:pt x="319" y="62"/>
                    </a:lnTo>
                    <a:lnTo>
                      <a:pt x="325" y="86"/>
                    </a:lnTo>
                    <a:lnTo>
                      <a:pt x="328" y="111"/>
                    </a:lnTo>
                    <a:lnTo>
                      <a:pt x="330" y="134"/>
                    </a:lnTo>
                    <a:lnTo>
                      <a:pt x="330" y="142"/>
                    </a:lnTo>
                    <a:lnTo>
                      <a:pt x="330" y="155"/>
                    </a:lnTo>
                    <a:lnTo>
                      <a:pt x="329" y="179"/>
                    </a:lnTo>
                    <a:lnTo>
                      <a:pt x="325" y="203"/>
                    </a:lnTo>
                    <a:lnTo>
                      <a:pt x="317" y="222"/>
                    </a:lnTo>
                    <a:lnTo>
                      <a:pt x="303" y="231"/>
                    </a:lnTo>
                    <a:lnTo>
                      <a:pt x="338" y="231"/>
                    </a:lnTo>
                    <a:lnTo>
                      <a:pt x="342" y="229"/>
                    </a:lnTo>
                    <a:lnTo>
                      <a:pt x="357" y="213"/>
                    </a:lnTo>
                    <a:lnTo>
                      <a:pt x="368" y="194"/>
                    </a:lnTo>
                    <a:lnTo>
                      <a:pt x="376" y="174"/>
                    </a:lnTo>
                    <a:lnTo>
                      <a:pt x="382" y="153"/>
                    </a:lnTo>
                    <a:lnTo>
                      <a:pt x="385" y="132"/>
                    </a:lnTo>
                    <a:lnTo>
                      <a:pt x="384" y="106"/>
                    </a:lnTo>
                    <a:lnTo>
                      <a:pt x="380" y="81"/>
                    </a:lnTo>
                    <a:lnTo>
                      <a:pt x="373" y="59"/>
                    </a:lnTo>
                    <a:lnTo>
                      <a:pt x="364" y="39"/>
                    </a:lnTo>
                    <a:lnTo>
                      <a:pt x="351" y="23"/>
                    </a:lnTo>
                    <a:lnTo>
                      <a:pt x="350" y="2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" name="Freeform 41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466" y="5"/>
                  </a:cxn>
                  <a:cxn ang="0">
                    <a:pos x="403" y="6"/>
                  </a:cxn>
                  <a:cxn ang="0">
                    <a:pos x="403" y="11"/>
                  </a:cxn>
                  <a:cxn ang="0">
                    <a:pos x="442" y="27"/>
                  </a:cxn>
                  <a:cxn ang="0">
                    <a:pos x="447" y="29"/>
                  </a:cxn>
                  <a:cxn ang="0">
                    <a:pos x="447" y="34"/>
                  </a:cxn>
                  <a:cxn ang="0">
                    <a:pos x="447" y="39"/>
                  </a:cxn>
                  <a:cxn ang="0">
                    <a:pos x="448" y="59"/>
                  </a:cxn>
                  <a:cxn ang="0">
                    <a:pos x="448" y="79"/>
                  </a:cxn>
                  <a:cxn ang="0">
                    <a:pos x="449" y="89"/>
                  </a:cxn>
                  <a:cxn ang="0">
                    <a:pos x="449" y="151"/>
                  </a:cxn>
                  <a:cxn ang="0">
                    <a:pos x="449" y="171"/>
                  </a:cxn>
                  <a:cxn ang="0">
                    <a:pos x="448" y="191"/>
                  </a:cxn>
                  <a:cxn ang="0">
                    <a:pos x="448" y="222"/>
                  </a:cxn>
                  <a:cxn ang="0">
                    <a:pos x="403" y="244"/>
                  </a:cxn>
                  <a:cxn ang="0">
                    <a:pos x="403" y="250"/>
                  </a:cxn>
                  <a:cxn ang="0">
                    <a:pos x="443" y="247"/>
                  </a:cxn>
                  <a:cxn ang="0">
                    <a:pos x="463" y="247"/>
                  </a:cxn>
                  <a:cxn ang="0">
                    <a:pos x="547" y="247"/>
                  </a:cxn>
                  <a:cxn ang="0">
                    <a:pos x="550" y="244"/>
                  </a:cxn>
                  <a:cxn ang="0">
                    <a:pos x="507" y="223"/>
                  </a:cxn>
                  <a:cxn ang="0">
                    <a:pos x="505" y="219"/>
                  </a:cxn>
                  <a:cxn ang="0">
                    <a:pos x="505" y="211"/>
                  </a:cxn>
                  <a:cxn ang="0">
                    <a:pos x="504" y="191"/>
                  </a:cxn>
                  <a:cxn ang="0">
                    <a:pos x="503" y="171"/>
                  </a:cxn>
                  <a:cxn ang="0">
                    <a:pos x="503" y="151"/>
                  </a:cxn>
                  <a:cxn ang="0">
                    <a:pos x="503" y="141"/>
                  </a:cxn>
                  <a:cxn ang="0">
                    <a:pos x="503" y="99"/>
                  </a:cxn>
                  <a:cxn ang="0">
                    <a:pos x="503" y="79"/>
                  </a:cxn>
                  <a:cxn ang="0">
                    <a:pos x="503" y="69"/>
                  </a:cxn>
                  <a:cxn ang="0">
                    <a:pos x="503" y="49"/>
                  </a:cxn>
                  <a:cxn ang="0">
                    <a:pos x="504" y="27"/>
                  </a:cxn>
                  <a:cxn ang="0">
                    <a:pos x="504" y="10"/>
                  </a:cxn>
                  <a:cxn ang="0">
                    <a:pos x="488" y="7"/>
                  </a:cxn>
                  <a:cxn ang="0">
                    <a:pos x="466" y="5"/>
                  </a:cxn>
                </a:cxnLst>
                <a:rect l="0" t="0" r="r" b="b"/>
                <a:pathLst>
                  <a:path w="725" h="254">
                    <a:moveTo>
                      <a:pt x="466" y="5"/>
                    </a:moveTo>
                    <a:lnTo>
                      <a:pt x="403" y="6"/>
                    </a:lnTo>
                    <a:lnTo>
                      <a:pt x="403" y="11"/>
                    </a:lnTo>
                    <a:lnTo>
                      <a:pt x="442" y="27"/>
                    </a:lnTo>
                    <a:lnTo>
                      <a:pt x="447" y="29"/>
                    </a:lnTo>
                    <a:lnTo>
                      <a:pt x="447" y="34"/>
                    </a:lnTo>
                    <a:lnTo>
                      <a:pt x="447" y="39"/>
                    </a:lnTo>
                    <a:lnTo>
                      <a:pt x="448" y="59"/>
                    </a:lnTo>
                    <a:lnTo>
                      <a:pt x="448" y="79"/>
                    </a:lnTo>
                    <a:lnTo>
                      <a:pt x="449" y="89"/>
                    </a:lnTo>
                    <a:lnTo>
                      <a:pt x="449" y="151"/>
                    </a:lnTo>
                    <a:lnTo>
                      <a:pt x="449" y="171"/>
                    </a:lnTo>
                    <a:lnTo>
                      <a:pt x="448" y="191"/>
                    </a:lnTo>
                    <a:lnTo>
                      <a:pt x="448" y="222"/>
                    </a:lnTo>
                    <a:lnTo>
                      <a:pt x="403" y="244"/>
                    </a:lnTo>
                    <a:lnTo>
                      <a:pt x="403" y="250"/>
                    </a:lnTo>
                    <a:lnTo>
                      <a:pt x="443" y="247"/>
                    </a:lnTo>
                    <a:lnTo>
                      <a:pt x="463" y="247"/>
                    </a:lnTo>
                    <a:lnTo>
                      <a:pt x="547" y="247"/>
                    </a:lnTo>
                    <a:lnTo>
                      <a:pt x="550" y="244"/>
                    </a:lnTo>
                    <a:lnTo>
                      <a:pt x="507" y="223"/>
                    </a:lnTo>
                    <a:lnTo>
                      <a:pt x="505" y="219"/>
                    </a:lnTo>
                    <a:lnTo>
                      <a:pt x="505" y="211"/>
                    </a:lnTo>
                    <a:lnTo>
                      <a:pt x="504" y="191"/>
                    </a:lnTo>
                    <a:lnTo>
                      <a:pt x="503" y="171"/>
                    </a:lnTo>
                    <a:lnTo>
                      <a:pt x="503" y="151"/>
                    </a:lnTo>
                    <a:lnTo>
                      <a:pt x="503" y="141"/>
                    </a:lnTo>
                    <a:lnTo>
                      <a:pt x="503" y="99"/>
                    </a:lnTo>
                    <a:lnTo>
                      <a:pt x="503" y="79"/>
                    </a:lnTo>
                    <a:lnTo>
                      <a:pt x="503" y="69"/>
                    </a:lnTo>
                    <a:lnTo>
                      <a:pt x="503" y="49"/>
                    </a:lnTo>
                    <a:lnTo>
                      <a:pt x="504" y="27"/>
                    </a:lnTo>
                    <a:lnTo>
                      <a:pt x="504" y="10"/>
                    </a:lnTo>
                    <a:lnTo>
                      <a:pt x="488" y="7"/>
                    </a:lnTo>
                    <a:lnTo>
                      <a:pt x="466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" name="Freeform 42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547" y="247"/>
                  </a:cxn>
                  <a:cxn ang="0">
                    <a:pos x="463" y="247"/>
                  </a:cxn>
                  <a:cxn ang="0">
                    <a:pos x="489" y="247"/>
                  </a:cxn>
                  <a:cxn ang="0">
                    <a:pos x="510" y="247"/>
                  </a:cxn>
                  <a:cxn ang="0">
                    <a:pos x="528" y="248"/>
                  </a:cxn>
                  <a:cxn ang="0">
                    <a:pos x="545" y="249"/>
                  </a:cxn>
                  <a:cxn ang="0">
                    <a:pos x="547" y="247"/>
                  </a:cxn>
                </a:cxnLst>
                <a:rect l="0" t="0" r="r" b="b"/>
                <a:pathLst>
                  <a:path w="725" h="254">
                    <a:moveTo>
                      <a:pt x="547" y="247"/>
                    </a:moveTo>
                    <a:lnTo>
                      <a:pt x="463" y="247"/>
                    </a:lnTo>
                    <a:lnTo>
                      <a:pt x="489" y="247"/>
                    </a:lnTo>
                    <a:lnTo>
                      <a:pt x="510" y="247"/>
                    </a:lnTo>
                    <a:lnTo>
                      <a:pt x="528" y="248"/>
                    </a:lnTo>
                    <a:lnTo>
                      <a:pt x="545" y="249"/>
                    </a:lnTo>
                    <a:lnTo>
                      <a:pt x="547" y="2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Freeform 43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712" y="115"/>
                  </a:cxn>
                  <a:cxn ang="0">
                    <a:pos x="598" y="115"/>
                  </a:cxn>
                  <a:cxn ang="0">
                    <a:pos x="621" y="117"/>
                  </a:cxn>
                  <a:cxn ang="0">
                    <a:pos x="642" y="124"/>
                  </a:cxn>
                  <a:cxn ang="0">
                    <a:pos x="658" y="138"/>
                  </a:cxn>
                  <a:cxn ang="0">
                    <a:pos x="665" y="160"/>
                  </a:cxn>
                  <a:cxn ang="0">
                    <a:pos x="660" y="181"/>
                  </a:cxn>
                  <a:cxn ang="0">
                    <a:pos x="649" y="199"/>
                  </a:cxn>
                  <a:cxn ang="0">
                    <a:pos x="633" y="213"/>
                  </a:cxn>
                  <a:cxn ang="0">
                    <a:pos x="613" y="224"/>
                  </a:cxn>
                  <a:cxn ang="0">
                    <a:pos x="592" y="232"/>
                  </a:cxn>
                  <a:cxn ang="0">
                    <a:pos x="571" y="236"/>
                  </a:cxn>
                  <a:cxn ang="0">
                    <a:pos x="567" y="253"/>
                  </a:cxn>
                  <a:cxn ang="0">
                    <a:pos x="587" y="250"/>
                  </a:cxn>
                  <a:cxn ang="0">
                    <a:pos x="609" y="247"/>
                  </a:cxn>
                  <a:cxn ang="0">
                    <a:pos x="632" y="242"/>
                  </a:cxn>
                  <a:cxn ang="0">
                    <a:pos x="654" y="235"/>
                  </a:cxn>
                  <a:cxn ang="0">
                    <a:pos x="674" y="226"/>
                  </a:cxn>
                  <a:cxn ang="0">
                    <a:pos x="693" y="214"/>
                  </a:cxn>
                  <a:cxn ang="0">
                    <a:pos x="708" y="200"/>
                  </a:cxn>
                  <a:cxn ang="0">
                    <a:pos x="719" y="182"/>
                  </a:cxn>
                  <a:cxn ang="0">
                    <a:pos x="724" y="160"/>
                  </a:cxn>
                  <a:cxn ang="0">
                    <a:pos x="721" y="134"/>
                  </a:cxn>
                  <a:cxn ang="0">
                    <a:pos x="712" y="115"/>
                  </a:cxn>
                </a:cxnLst>
                <a:rect l="0" t="0" r="r" b="b"/>
                <a:pathLst>
                  <a:path w="725" h="254">
                    <a:moveTo>
                      <a:pt x="712" y="115"/>
                    </a:moveTo>
                    <a:lnTo>
                      <a:pt x="598" y="115"/>
                    </a:lnTo>
                    <a:lnTo>
                      <a:pt x="621" y="117"/>
                    </a:lnTo>
                    <a:lnTo>
                      <a:pt x="642" y="124"/>
                    </a:lnTo>
                    <a:lnTo>
                      <a:pt x="658" y="138"/>
                    </a:lnTo>
                    <a:lnTo>
                      <a:pt x="665" y="160"/>
                    </a:lnTo>
                    <a:lnTo>
                      <a:pt x="660" y="181"/>
                    </a:lnTo>
                    <a:lnTo>
                      <a:pt x="649" y="199"/>
                    </a:lnTo>
                    <a:lnTo>
                      <a:pt x="633" y="213"/>
                    </a:lnTo>
                    <a:lnTo>
                      <a:pt x="613" y="224"/>
                    </a:lnTo>
                    <a:lnTo>
                      <a:pt x="592" y="232"/>
                    </a:lnTo>
                    <a:lnTo>
                      <a:pt x="571" y="236"/>
                    </a:lnTo>
                    <a:lnTo>
                      <a:pt x="567" y="253"/>
                    </a:lnTo>
                    <a:lnTo>
                      <a:pt x="587" y="250"/>
                    </a:lnTo>
                    <a:lnTo>
                      <a:pt x="609" y="247"/>
                    </a:lnTo>
                    <a:lnTo>
                      <a:pt x="632" y="242"/>
                    </a:lnTo>
                    <a:lnTo>
                      <a:pt x="654" y="235"/>
                    </a:lnTo>
                    <a:lnTo>
                      <a:pt x="674" y="226"/>
                    </a:lnTo>
                    <a:lnTo>
                      <a:pt x="693" y="214"/>
                    </a:lnTo>
                    <a:lnTo>
                      <a:pt x="708" y="200"/>
                    </a:lnTo>
                    <a:lnTo>
                      <a:pt x="719" y="182"/>
                    </a:lnTo>
                    <a:lnTo>
                      <a:pt x="724" y="160"/>
                    </a:lnTo>
                    <a:lnTo>
                      <a:pt x="721" y="134"/>
                    </a:lnTo>
                    <a:lnTo>
                      <a:pt x="712" y="1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Freeform 44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598" y="3"/>
                  </a:cxn>
                  <a:cxn ang="0">
                    <a:pos x="592" y="23"/>
                  </a:cxn>
                  <a:cxn ang="0">
                    <a:pos x="587" y="42"/>
                  </a:cxn>
                  <a:cxn ang="0">
                    <a:pos x="582" y="62"/>
                  </a:cxn>
                  <a:cxn ang="0">
                    <a:pos x="578" y="82"/>
                  </a:cxn>
                  <a:cxn ang="0">
                    <a:pos x="574" y="101"/>
                  </a:cxn>
                  <a:cxn ang="0">
                    <a:pos x="580" y="116"/>
                  </a:cxn>
                  <a:cxn ang="0">
                    <a:pos x="589" y="115"/>
                  </a:cxn>
                  <a:cxn ang="0">
                    <a:pos x="712" y="115"/>
                  </a:cxn>
                  <a:cxn ang="0">
                    <a:pos x="711" y="113"/>
                  </a:cxn>
                  <a:cxn ang="0">
                    <a:pos x="697" y="98"/>
                  </a:cxn>
                  <a:cxn ang="0">
                    <a:pos x="678" y="88"/>
                  </a:cxn>
                  <a:cxn ang="0">
                    <a:pos x="658" y="82"/>
                  </a:cxn>
                  <a:cxn ang="0">
                    <a:pos x="648" y="81"/>
                  </a:cxn>
                  <a:cxn ang="0">
                    <a:pos x="605" y="81"/>
                  </a:cxn>
                  <a:cxn ang="0">
                    <a:pos x="612" y="49"/>
                  </a:cxn>
                  <a:cxn ang="0">
                    <a:pos x="722" y="49"/>
                  </a:cxn>
                  <a:cxn ang="0">
                    <a:pos x="722" y="6"/>
                  </a:cxn>
                  <a:cxn ang="0">
                    <a:pos x="662" y="6"/>
                  </a:cxn>
                  <a:cxn ang="0">
                    <a:pos x="638" y="5"/>
                  </a:cxn>
                  <a:cxn ang="0">
                    <a:pos x="616" y="4"/>
                  </a:cxn>
                  <a:cxn ang="0">
                    <a:pos x="598" y="3"/>
                  </a:cxn>
                </a:cxnLst>
                <a:rect l="0" t="0" r="r" b="b"/>
                <a:pathLst>
                  <a:path w="725" h="254">
                    <a:moveTo>
                      <a:pt x="598" y="3"/>
                    </a:moveTo>
                    <a:lnTo>
                      <a:pt x="592" y="23"/>
                    </a:lnTo>
                    <a:lnTo>
                      <a:pt x="587" y="42"/>
                    </a:lnTo>
                    <a:lnTo>
                      <a:pt x="582" y="62"/>
                    </a:lnTo>
                    <a:lnTo>
                      <a:pt x="578" y="82"/>
                    </a:lnTo>
                    <a:lnTo>
                      <a:pt x="574" y="101"/>
                    </a:lnTo>
                    <a:lnTo>
                      <a:pt x="580" y="116"/>
                    </a:lnTo>
                    <a:lnTo>
                      <a:pt x="589" y="115"/>
                    </a:lnTo>
                    <a:lnTo>
                      <a:pt x="712" y="115"/>
                    </a:lnTo>
                    <a:lnTo>
                      <a:pt x="711" y="113"/>
                    </a:lnTo>
                    <a:lnTo>
                      <a:pt x="697" y="98"/>
                    </a:lnTo>
                    <a:lnTo>
                      <a:pt x="678" y="88"/>
                    </a:lnTo>
                    <a:lnTo>
                      <a:pt x="658" y="82"/>
                    </a:lnTo>
                    <a:lnTo>
                      <a:pt x="648" y="81"/>
                    </a:lnTo>
                    <a:lnTo>
                      <a:pt x="605" y="81"/>
                    </a:lnTo>
                    <a:lnTo>
                      <a:pt x="612" y="49"/>
                    </a:lnTo>
                    <a:lnTo>
                      <a:pt x="722" y="49"/>
                    </a:lnTo>
                    <a:lnTo>
                      <a:pt x="722" y="6"/>
                    </a:lnTo>
                    <a:lnTo>
                      <a:pt x="662" y="6"/>
                    </a:lnTo>
                    <a:lnTo>
                      <a:pt x="638" y="5"/>
                    </a:lnTo>
                    <a:lnTo>
                      <a:pt x="616" y="4"/>
                    </a:lnTo>
                    <a:lnTo>
                      <a:pt x="598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Freeform 45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621" y="79"/>
                  </a:cxn>
                  <a:cxn ang="0">
                    <a:pos x="605" y="81"/>
                  </a:cxn>
                  <a:cxn ang="0">
                    <a:pos x="648" y="81"/>
                  </a:cxn>
                  <a:cxn ang="0">
                    <a:pos x="636" y="80"/>
                  </a:cxn>
                  <a:cxn ang="0">
                    <a:pos x="621" y="79"/>
                  </a:cxn>
                </a:cxnLst>
                <a:rect l="0" t="0" r="r" b="b"/>
                <a:pathLst>
                  <a:path w="725" h="254">
                    <a:moveTo>
                      <a:pt x="621" y="79"/>
                    </a:moveTo>
                    <a:lnTo>
                      <a:pt x="605" y="81"/>
                    </a:lnTo>
                    <a:lnTo>
                      <a:pt x="648" y="81"/>
                    </a:lnTo>
                    <a:lnTo>
                      <a:pt x="636" y="80"/>
                    </a:lnTo>
                    <a:lnTo>
                      <a:pt x="621" y="7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" name="Freeform 46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722" y="49"/>
                  </a:cxn>
                  <a:cxn ang="0">
                    <a:pos x="713" y="49"/>
                  </a:cxn>
                  <a:cxn ang="0">
                    <a:pos x="716" y="52"/>
                  </a:cxn>
                  <a:cxn ang="0">
                    <a:pos x="716" y="58"/>
                  </a:cxn>
                  <a:cxn ang="0">
                    <a:pos x="722" y="58"/>
                  </a:cxn>
                  <a:cxn ang="0">
                    <a:pos x="722" y="49"/>
                  </a:cxn>
                </a:cxnLst>
                <a:rect l="0" t="0" r="r" b="b"/>
                <a:pathLst>
                  <a:path w="725" h="254">
                    <a:moveTo>
                      <a:pt x="722" y="49"/>
                    </a:moveTo>
                    <a:lnTo>
                      <a:pt x="713" y="49"/>
                    </a:lnTo>
                    <a:lnTo>
                      <a:pt x="716" y="52"/>
                    </a:lnTo>
                    <a:lnTo>
                      <a:pt x="716" y="58"/>
                    </a:lnTo>
                    <a:lnTo>
                      <a:pt x="722" y="58"/>
                    </a:lnTo>
                    <a:lnTo>
                      <a:pt x="722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Freeform 47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722" y="3"/>
                  </a:cxn>
                  <a:cxn ang="0">
                    <a:pos x="704" y="4"/>
                  </a:cxn>
                  <a:cxn ang="0">
                    <a:pos x="683" y="5"/>
                  </a:cxn>
                  <a:cxn ang="0">
                    <a:pos x="662" y="6"/>
                  </a:cxn>
                  <a:cxn ang="0">
                    <a:pos x="722" y="6"/>
                  </a:cxn>
                  <a:cxn ang="0">
                    <a:pos x="722" y="3"/>
                  </a:cxn>
                </a:cxnLst>
                <a:rect l="0" t="0" r="r" b="b"/>
                <a:pathLst>
                  <a:path w="725" h="254">
                    <a:moveTo>
                      <a:pt x="722" y="3"/>
                    </a:moveTo>
                    <a:lnTo>
                      <a:pt x="704" y="4"/>
                    </a:lnTo>
                    <a:lnTo>
                      <a:pt x="683" y="5"/>
                    </a:lnTo>
                    <a:lnTo>
                      <a:pt x="662" y="6"/>
                    </a:lnTo>
                    <a:lnTo>
                      <a:pt x="722" y="6"/>
                    </a:lnTo>
                    <a:lnTo>
                      <a:pt x="722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0" name="Freeform 48"/>
            <p:cNvSpPr>
              <a:spLocks/>
            </p:cNvSpPr>
            <p:nvPr/>
          </p:nvSpPr>
          <p:spPr bwMode="auto">
            <a:xfrm>
              <a:off x="8875" y="563"/>
              <a:ext cx="743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42" y="0"/>
                </a:cxn>
              </a:cxnLst>
              <a:rect l="0" t="0" r="r" b="b"/>
              <a:pathLst>
                <a:path w="743" h="20">
                  <a:moveTo>
                    <a:pt x="0" y="0"/>
                  </a:moveTo>
                  <a:lnTo>
                    <a:pt x="742" y="0"/>
                  </a:lnTo>
                </a:path>
              </a:pathLst>
            </a:custGeom>
            <a:noFill/>
            <a:ln w="44449">
              <a:solidFill>
                <a:srgbClr val="008BB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pic>
        <p:nvPicPr>
          <p:cNvPr id="46" name="Рисунок 45" descr="IEA Home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43977" y="141278"/>
            <a:ext cx="1764000" cy="70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792" y="1133922"/>
            <a:ext cx="5996665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473" y="1061914"/>
            <a:ext cx="5148337" cy="5953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 заданий по математике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10908977" y="125811"/>
            <a:ext cx="841325" cy="864095"/>
            <a:chOff x="8845" y="281"/>
            <a:chExt cx="816" cy="685"/>
          </a:xfrm>
        </p:grpSpPr>
        <p:sp>
          <p:nvSpPr>
            <p:cNvPr id="7" name="Freeform 10"/>
            <p:cNvSpPr>
              <a:spLocks/>
            </p:cNvSpPr>
            <p:nvPr/>
          </p:nvSpPr>
          <p:spPr bwMode="auto">
            <a:xfrm>
              <a:off x="8845" y="281"/>
              <a:ext cx="816" cy="685"/>
            </a:xfrm>
            <a:custGeom>
              <a:avLst/>
              <a:gdLst/>
              <a:ahLst/>
              <a:cxnLst>
                <a:cxn ang="0">
                  <a:pos x="0" y="684"/>
                </a:cxn>
                <a:cxn ang="0">
                  <a:pos x="816" y="684"/>
                </a:cxn>
                <a:cxn ang="0">
                  <a:pos x="816" y="0"/>
                </a:cxn>
                <a:cxn ang="0">
                  <a:pos x="0" y="0"/>
                </a:cxn>
                <a:cxn ang="0">
                  <a:pos x="0" y="684"/>
                </a:cxn>
              </a:cxnLst>
              <a:rect l="0" t="0" r="r" b="b"/>
              <a:pathLst>
                <a:path w="816" h="685">
                  <a:moveTo>
                    <a:pt x="0" y="684"/>
                  </a:moveTo>
                  <a:lnTo>
                    <a:pt x="816" y="684"/>
                  </a:lnTo>
                  <a:lnTo>
                    <a:pt x="816" y="0"/>
                  </a:lnTo>
                  <a:lnTo>
                    <a:pt x="0" y="0"/>
                  </a:lnTo>
                  <a:lnTo>
                    <a:pt x="0" y="68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8887" y="336"/>
              <a:ext cx="727" cy="154"/>
              <a:chOff x="8887" y="336"/>
              <a:chExt cx="727" cy="154"/>
            </a:xfrm>
          </p:grpSpPr>
          <p:sp>
            <p:nvSpPr>
              <p:cNvPr id="24" name="Freeform 12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89" y="20"/>
                  </a:cxn>
                  <a:cxn ang="0">
                    <a:pos x="53" y="20"/>
                  </a:cxn>
                  <a:cxn ang="0">
                    <a:pos x="53" y="29"/>
                  </a:cxn>
                  <a:cxn ang="0">
                    <a:pos x="53" y="39"/>
                  </a:cxn>
                  <a:cxn ang="0">
                    <a:pos x="53" y="118"/>
                  </a:cxn>
                  <a:cxn ang="0">
                    <a:pos x="53" y="126"/>
                  </a:cxn>
                  <a:cxn ang="0">
                    <a:pos x="52" y="131"/>
                  </a:cxn>
                  <a:cxn ang="0">
                    <a:pos x="52" y="135"/>
                  </a:cxn>
                  <a:cxn ang="0">
                    <a:pos x="51" y="137"/>
                  </a:cxn>
                  <a:cxn ang="0">
                    <a:pos x="27" y="146"/>
                  </a:cxn>
                  <a:cxn ang="0">
                    <a:pos x="27" y="149"/>
                  </a:cxn>
                  <a:cxn ang="0">
                    <a:pos x="48" y="148"/>
                  </a:cxn>
                  <a:cxn ang="0">
                    <a:pos x="67" y="148"/>
                  </a:cxn>
                  <a:cxn ang="0">
                    <a:pos x="111" y="148"/>
                  </a:cxn>
                  <a:cxn ang="0">
                    <a:pos x="114" y="146"/>
                  </a:cxn>
                  <a:cxn ang="0">
                    <a:pos x="92" y="138"/>
                  </a:cxn>
                  <a:cxn ang="0">
                    <a:pos x="90" y="137"/>
                  </a:cxn>
                  <a:cxn ang="0">
                    <a:pos x="89" y="131"/>
                  </a:cxn>
                  <a:cxn ang="0">
                    <a:pos x="88" y="118"/>
                  </a:cxn>
                  <a:cxn ang="0">
                    <a:pos x="88" y="39"/>
                  </a:cxn>
                  <a:cxn ang="0">
                    <a:pos x="88" y="29"/>
                  </a:cxn>
                  <a:cxn ang="0">
                    <a:pos x="89" y="20"/>
                  </a:cxn>
                </a:cxnLst>
                <a:rect l="0" t="0" r="r" b="b"/>
                <a:pathLst>
                  <a:path w="727" h="154">
                    <a:moveTo>
                      <a:pt x="89" y="20"/>
                    </a:moveTo>
                    <a:lnTo>
                      <a:pt x="53" y="20"/>
                    </a:lnTo>
                    <a:lnTo>
                      <a:pt x="53" y="29"/>
                    </a:lnTo>
                    <a:lnTo>
                      <a:pt x="53" y="39"/>
                    </a:lnTo>
                    <a:lnTo>
                      <a:pt x="53" y="118"/>
                    </a:lnTo>
                    <a:lnTo>
                      <a:pt x="53" y="126"/>
                    </a:lnTo>
                    <a:lnTo>
                      <a:pt x="52" y="131"/>
                    </a:lnTo>
                    <a:lnTo>
                      <a:pt x="52" y="135"/>
                    </a:lnTo>
                    <a:lnTo>
                      <a:pt x="51" y="137"/>
                    </a:lnTo>
                    <a:lnTo>
                      <a:pt x="27" y="146"/>
                    </a:lnTo>
                    <a:lnTo>
                      <a:pt x="27" y="149"/>
                    </a:lnTo>
                    <a:lnTo>
                      <a:pt x="48" y="148"/>
                    </a:lnTo>
                    <a:lnTo>
                      <a:pt x="67" y="148"/>
                    </a:lnTo>
                    <a:lnTo>
                      <a:pt x="111" y="148"/>
                    </a:lnTo>
                    <a:lnTo>
                      <a:pt x="114" y="146"/>
                    </a:lnTo>
                    <a:lnTo>
                      <a:pt x="92" y="138"/>
                    </a:lnTo>
                    <a:lnTo>
                      <a:pt x="90" y="137"/>
                    </a:lnTo>
                    <a:lnTo>
                      <a:pt x="89" y="131"/>
                    </a:lnTo>
                    <a:lnTo>
                      <a:pt x="88" y="118"/>
                    </a:lnTo>
                    <a:lnTo>
                      <a:pt x="88" y="39"/>
                    </a:lnTo>
                    <a:lnTo>
                      <a:pt x="88" y="29"/>
                    </a:lnTo>
                    <a:lnTo>
                      <a:pt x="89" y="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" name="Freeform 13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111" y="148"/>
                  </a:cxn>
                  <a:cxn ang="0">
                    <a:pos x="67" y="148"/>
                  </a:cxn>
                  <a:cxn ang="0">
                    <a:pos x="87" y="148"/>
                  </a:cxn>
                  <a:cxn ang="0">
                    <a:pos x="107" y="149"/>
                  </a:cxn>
                  <a:cxn ang="0">
                    <a:pos x="111" y="148"/>
                  </a:cxn>
                </a:cxnLst>
                <a:rect l="0" t="0" r="r" b="b"/>
                <a:pathLst>
                  <a:path w="727" h="154">
                    <a:moveTo>
                      <a:pt x="111" y="148"/>
                    </a:moveTo>
                    <a:lnTo>
                      <a:pt x="67" y="148"/>
                    </a:lnTo>
                    <a:lnTo>
                      <a:pt x="87" y="148"/>
                    </a:lnTo>
                    <a:lnTo>
                      <a:pt x="107" y="149"/>
                    </a:lnTo>
                    <a:lnTo>
                      <a:pt x="111" y="1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14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0" y="45"/>
                  </a:cxn>
                  <a:cxn ang="0">
                    <a:pos x="3" y="45"/>
                  </a:cxn>
                  <a:cxn ang="0">
                    <a:pos x="10" y="27"/>
                  </a:cxn>
                  <a:cxn ang="0">
                    <a:pos x="12" y="20"/>
                  </a:cxn>
                  <a:cxn ang="0">
                    <a:pos x="142" y="20"/>
                  </a:cxn>
                  <a:cxn ang="0">
                    <a:pos x="142" y="5"/>
                  </a:cxn>
                  <a:cxn ang="0">
                    <a:pos x="82" y="5"/>
                  </a:cxn>
                  <a:cxn ang="0">
                    <a:pos x="59" y="5"/>
                  </a:cxn>
                  <a:cxn ang="0">
                    <a:pos x="38" y="4"/>
                  </a:cxn>
                  <a:cxn ang="0">
                    <a:pos x="1" y="3"/>
                  </a:cxn>
                </a:cxnLst>
                <a:rect l="0" t="0" r="r" b="b"/>
                <a:pathLst>
                  <a:path w="727" h="154">
                    <a:moveTo>
                      <a:pt x="1" y="3"/>
                    </a:moveTo>
                    <a:lnTo>
                      <a:pt x="0" y="45"/>
                    </a:lnTo>
                    <a:lnTo>
                      <a:pt x="3" y="45"/>
                    </a:lnTo>
                    <a:lnTo>
                      <a:pt x="10" y="27"/>
                    </a:lnTo>
                    <a:lnTo>
                      <a:pt x="12" y="20"/>
                    </a:lnTo>
                    <a:lnTo>
                      <a:pt x="142" y="20"/>
                    </a:lnTo>
                    <a:lnTo>
                      <a:pt x="142" y="5"/>
                    </a:lnTo>
                    <a:lnTo>
                      <a:pt x="82" y="5"/>
                    </a:lnTo>
                    <a:lnTo>
                      <a:pt x="59" y="5"/>
                    </a:lnTo>
                    <a:lnTo>
                      <a:pt x="38" y="4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15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142" y="20"/>
                  </a:cxn>
                  <a:cxn ang="0">
                    <a:pos x="129" y="20"/>
                  </a:cxn>
                  <a:cxn ang="0">
                    <a:pos x="132" y="27"/>
                  </a:cxn>
                  <a:cxn ang="0">
                    <a:pos x="138" y="45"/>
                  </a:cxn>
                  <a:cxn ang="0">
                    <a:pos x="142" y="45"/>
                  </a:cxn>
                  <a:cxn ang="0">
                    <a:pos x="142" y="20"/>
                  </a:cxn>
                </a:cxnLst>
                <a:rect l="0" t="0" r="r" b="b"/>
                <a:pathLst>
                  <a:path w="727" h="154">
                    <a:moveTo>
                      <a:pt x="142" y="20"/>
                    </a:moveTo>
                    <a:lnTo>
                      <a:pt x="129" y="20"/>
                    </a:lnTo>
                    <a:lnTo>
                      <a:pt x="132" y="27"/>
                    </a:lnTo>
                    <a:lnTo>
                      <a:pt x="138" y="45"/>
                    </a:lnTo>
                    <a:lnTo>
                      <a:pt x="142" y="45"/>
                    </a:lnTo>
                    <a:lnTo>
                      <a:pt x="142" y="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16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142" y="3"/>
                  </a:cxn>
                  <a:cxn ang="0">
                    <a:pos x="102" y="5"/>
                  </a:cxn>
                  <a:cxn ang="0">
                    <a:pos x="82" y="5"/>
                  </a:cxn>
                  <a:cxn ang="0">
                    <a:pos x="142" y="5"/>
                  </a:cxn>
                  <a:cxn ang="0">
                    <a:pos x="142" y="3"/>
                  </a:cxn>
                </a:cxnLst>
                <a:rect l="0" t="0" r="r" b="b"/>
                <a:pathLst>
                  <a:path w="727" h="154">
                    <a:moveTo>
                      <a:pt x="142" y="3"/>
                    </a:moveTo>
                    <a:lnTo>
                      <a:pt x="102" y="5"/>
                    </a:lnTo>
                    <a:lnTo>
                      <a:pt x="82" y="5"/>
                    </a:lnTo>
                    <a:lnTo>
                      <a:pt x="142" y="5"/>
                    </a:lnTo>
                    <a:lnTo>
                      <a:pt x="142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Freeform 17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152" y="3"/>
                  </a:cxn>
                  <a:cxn ang="0">
                    <a:pos x="150" y="6"/>
                  </a:cxn>
                  <a:cxn ang="0">
                    <a:pos x="174" y="16"/>
                  </a:cxn>
                  <a:cxn ang="0">
                    <a:pos x="174" y="136"/>
                  </a:cxn>
                  <a:cxn ang="0">
                    <a:pos x="150" y="146"/>
                  </a:cxn>
                  <a:cxn ang="0">
                    <a:pos x="150" y="149"/>
                  </a:cxn>
                  <a:cxn ang="0">
                    <a:pos x="170" y="148"/>
                  </a:cxn>
                  <a:cxn ang="0">
                    <a:pos x="190" y="148"/>
                  </a:cxn>
                  <a:cxn ang="0">
                    <a:pos x="231" y="148"/>
                  </a:cxn>
                  <a:cxn ang="0">
                    <a:pos x="232" y="146"/>
                  </a:cxn>
                  <a:cxn ang="0">
                    <a:pos x="216" y="139"/>
                  </a:cxn>
                  <a:cxn ang="0">
                    <a:pos x="211" y="137"/>
                  </a:cxn>
                  <a:cxn ang="0">
                    <a:pos x="209" y="122"/>
                  </a:cxn>
                  <a:cxn ang="0">
                    <a:pos x="208" y="110"/>
                  </a:cxn>
                  <a:cxn ang="0">
                    <a:pos x="208" y="16"/>
                  </a:cxn>
                  <a:cxn ang="0">
                    <a:pos x="232" y="6"/>
                  </a:cxn>
                  <a:cxn ang="0">
                    <a:pos x="232" y="5"/>
                  </a:cxn>
                  <a:cxn ang="0">
                    <a:pos x="192" y="5"/>
                  </a:cxn>
                  <a:cxn ang="0">
                    <a:pos x="172" y="4"/>
                  </a:cxn>
                  <a:cxn ang="0">
                    <a:pos x="152" y="3"/>
                  </a:cxn>
                </a:cxnLst>
                <a:rect l="0" t="0" r="r" b="b"/>
                <a:pathLst>
                  <a:path w="727" h="154">
                    <a:moveTo>
                      <a:pt x="152" y="3"/>
                    </a:moveTo>
                    <a:lnTo>
                      <a:pt x="150" y="6"/>
                    </a:lnTo>
                    <a:lnTo>
                      <a:pt x="174" y="16"/>
                    </a:lnTo>
                    <a:lnTo>
                      <a:pt x="174" y="136"/>
                    </a:lnTo>
                    <a:lnTo>
                      <a:pt x="150" y="146"/>
                    </a:lnTo>
                    <a:lnTo>
                      <a:pt x="150" y="149"/>
                    </a:lnTo>
                    <a:lnTo>
                      <a:pt x="170" y="148"/>
                    </a:lnTo>
                    <a:lnTo>
                      <a:pt x="190" y="148"/>
                    </a:lnTo>
                    <a:lnTo>
                      <a:pt x="231" y="148"/>
                    </a:lnTo>
                    <a:lnTo>
                      <a:pt x="232" y="146"/>
                    </a:lnTo>
                    <a:lnTo>
                      <a:pt x="216" y="139"/>
                    </a:lnTo>
                    <a:lnTo>
                      <a:pt x="211" y="137"/>
                    </a:lnTo>
                    <a:lnTo>
                      <a:pt x="209" y="122"/>
                    </a:lnTo>
                    <a:lnTo>
                      <a:pt x="208" y="110"/>
                    </a:lnTo>
                    <a:lnTo>
                      <a:pt x="208" y="16"/>
                    </a:lnTo>
                    <a:lnTo>
                      <a:pt x="232" y="6"/>
                    </a:lnTo>
                    <a:lnTo>
                      <a:pt x="232" y="5"/>
                    </a:lnTo>
                    <a:lnTo>
                      <a:pt x="192" y="5"/>
                    </a:lnTo>
                    <a:lnTo>
                      <a:pt x="172" y="4"/>
                    </a:lnTo>
                    <a:lnTo>
                      <a:pt x="152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Freeform 18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231" y="148"/>
                  </a:cxn>
                  <a:cxn ang="0">
                    <a:pos x="190" y="148"/>
                  </a:cxn>
                  <a:cxn ang="0">
                    <a:pos x="210" y="148"/>
                  </a:cxn>
                  <a:cxn ang="0">
                    <a:pos x="230" y="149"/>
                  </a:cxn>
                  <a:cxn ang="0">
                    <a:pos x="231" y="148"/>
                  </a:cxn>
                </a:cxnLst>
                <a:rect l="0" t="0" r="r" b="b"/>
                <a:pathLst>
                  <a:path w="727" h="154">
                    <a:moveTo>
                      <a:pt x="231" y="148"/>
                    </a:moveTo>
                    <a:lnTo>
                      <a:pt x="190" y="148"/>
                    </a:lnTo>
                    <a:lnTo>
                      <a:pt x="210" y="148"/>
                    </a:lnTo>
                    <a:lnTo>
                      <a:pt x="230" y="149"/>
                    </a:lnTo>
                    <a:lnTo>
                      <a:pt x="231" y="1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Freeform 19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232" y="3"/>
                  </a:cxn>
                  <a:cxn ang="0">
                    <a:pos x="212" y="4"/>
                  </a:cxn>
                  <a:cxn ang="0">
                    <a:pos x="192" y="5"/>
                  </a:cxn>
                  <a:cxn ang="0">
                    <a:pos x="232" y="5"/>
                  </a:cxn>
                  <a:cxn ang="0">
                    <a:pos x="232" y="3"/>
                  </a:cxn>
                </a:cxnLst>
                <a:rect l="0" t="0" r="r" b="b"/>
                <a:pathLst>
                  <a:path w="727" h="154">
                    <a:moveTo>
                      <a:pt x="232" y="3"/>
                    </a:moveTo>
                    <a:lnTo>
                      <a:pt x="212" y="4"/>
                    </a:lnTo>
                    <a:lnTo>
                      <a:pt x="192" y="5"/>
                    </a:lnTo>
                    <a:lnTo>
                      <a:pt x="232" y="5"/>
                    </a:lnTo>
                    <a:lnTo>
                      <a:pt x="232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Freeform 20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248" y="3"/>
                  </a:cxn>
                  <a:cxn ang="0">
                    <a:pos x="248" y="6"/>
                  </a:cxn>
                  <a:cxn ang="0">
                    <a:pos x="271" y="16"/>
                  </a:cxn>
                  <a:cxn ang="0">
                    <a:pos x="271" y="17"/>
                  </a:cxn>
                  <a:cxn ang="0">
                    <a:pos x="272" y="26"/>
                  </a:cxn>
                  <a:cxn ang="0">
                    <a:pos x="271" y="33"/>
                  </a:cxn>
                  <a:cxn ang="0">
                    <a:pos x="270" y="48"/>
                  </a:cxn>
                  <a:cxn ang="0">
                    <a:pos x="268" y="68"/>
                  </a:cxn>
                  <a:cxn ang="0">
                    <a:pos x="264" y="92"/>
                  </a:cxn>
                  <a:cxn ang="0">
                    <a:pos x="260" y="120"/>
                  </a:cxn>
                  <a:cxn ang="0">
                    <a:pos x="258" y="136"/>
                  </a:cxn>
                  <a:cxn ang="0">
                    <a:pos x="257" y="138"/>
                  </a:cxn>
                  <a:cxn ang="0">
                    <a:pos x="253" y="140"/>
                  </a:cxn>
                  <a:cxn ang="0">
                    <a:pos x="238" y="146"/>
                  </a:cxn>
                  <a:cxn ang="0">
                    <a:pos x="238" y="149"/>
                  </a:cxn>
                  <a:cxn ang="0">
                    <a:pos x="257" y="148"/>
                  </a:cxn>
                  <a:cxn ang="0">
                    <a:pos x="300" y="148"/>
                  </a:cxn>
                  <a:cxn ang="0">
                    <a:pos x="300" y="146"/>
                  </a:cxn>
                  <a:cxn ang="0">
                    <a:pos x="284" y="140"/>
                  </a:cxn>
                  <a:cxn ang="0">
                    <a:pos x="280" y="138"/>
                  </a:cxn>
                  <a:cxn ang="0">
                    <a:pos x="278" y="137"/>
                  </a:cxn>
                  <a:cxn ang="0">
                    <a:pos x="278" y="129"/>
                  </a:cxn>
                  <a:cxn ang="0">
                    <a:pos x="279" y="118"/>
                  </a:cxn>
                  <a:cxn ang="0">
                    <a:pos x="281" y="98"/>
                  </a:cxn>
                  <a:cxn ang="0">
                    <a:pos x="283" y="75"/>
                  </a:cxn>
                  <a:cxn ang="0">
                    <a:pos x="286" y="52"/>
                  </a:cxn>
                  <a:cxn ang="0">
                    <a:pos x="288" y="43"/>
                  </a:cxn>
                  <a:cxn ang="0">
                    <a:pos x="327" y="43"/>
                  </a:cxn>
                  <a:cxn ang="0">
                    <a:pos x="322" y="34"/>
                  </a:cxn>
                  <a:cxn ang="0">
                    <a:pos x="312" y="12"/>
                  </a:cxn>
                  <a:cxn ang="0">
                    <a:pos x="303" y="5"/>
                  </a:cxn>
                  <a:cxn ang="0">
                    <a:pos x="276" y="5"/>
                  </a:cxn>
                  <a:cxn ang="0">
                    <a:pos x="248" y="3"/>
                  </a:cxn>
                </a:cxnLst>
                <a:rect l="0" t="0" r="r" b="b"/>
                <a:pathLst>
                  <a:path w="727" h="154">
                    <a:moveTo>
                      <a:pt x="248" y="3"/>
                    </a:moveTo>
                    <a:lnTo>
                      <a:pt x="248" y="6"/>
                    </a:lnTo>
                    <a:lnTo>
                      <a:pt x="271" y="16"/>
                    </a:lnTo>
                    <a:lnTo>
                      <a:pt x="271" y="17"/>
                    </a:lnTo>
                    <a:lnTo>
                      <a:pt x="272" y="26"/>
                    </a:lnTo>
                    <a:lnTo>
                      <a:pt x="271" y="33"/>
                    </a:lnTo>
                    <a:lnTo>
                      <a:pt x="270" y="48"/>
                    </a:lnTo>
                    <a:lnTo>
                      <a:pt x="268" y="68"/>
                    </a:lnTo>
                    <a:lnTo>
                      <a:pt x="264" y="92"/>
                    </a:lnTo>
                    <a:lnTo>
                      <a:pt x="260" y="120"/>
                    </a:lnTo>
                    <a:lnTo>
                      <a:pt x="258" y="136"/>
                    </a:lnTo>
                    <a:lnTo>
                      <a:pt x="257" y="138"/>
                    </a:lnTo>
                    <a:lnTo>
                      <a:pt x="253" y="140"/>
                    </a:lnTo>
                    <a:lnTo>
                      <a:pt x="238" y="146"/>
                    </a:lnTo>
                    <a:lnTo>
                      <a:pt x="238" y="149"/>
                    </a:lnTo>
                    <a:lnTo>
                      <a:pt x="257" y="148"/>
                    </a:lnTo>
                    <a:lnTo>
                      <a:pt x="300" y="148"/>
                    </a:lnTo>
                    <a:lnTo>
                      <a:pt x="300" y="146"/>
                    </a:lnTo>
                    <a:lnTo>
                      <a:pt x="284" y="140"/>
                    </a:lnTo>
                    <a:lnTo>
                      <a:pt x="280" y="138"/>
                    </a:lnTo>
                    <a:lnTo>
                      <a:pt x="278" y="137"/>
                    </a:lnTo>
                    <a:lnTo>
                      <a:pt x="278" y="129"/>
                    </a:lnTo>
                    <a:lnTo>
                      <a:pt x="279" y="118"/>
                    </a:lnTo>
                    <a:lnTo>
                      <a:pt x="281" y="98"/>
                    </a:lnTo>
                    <a:lnTo>
                      <a:pt x="283" y="75"/>
                    </a:lnTo>
                    <a:lnTo>
                      <a:pt x="286" y="52"/>
                    </a:lnTo>
                    <a:lnTo>
                      <a:pt x="288" y="43"/>
                    </a:lnTo>
                    <a:lnTo>
                      <a:pt x="327" y="43"/>
                    </a:lnTo>
                    <a:lnTo>
                      <a:pt x="322" y="34"/>
                    </a:lnTo>
                    <a:lnTo>
                      <a:pt x="312" y="12"/>
                    </a:lnTo>
                    <a:lnTo>
                      <a:pt x="303" y="5"/>
                    </a:lnTo>
                    <a:lnTo>
                      <a:pt x="276" y="5"/>
                    </a:lnTo>
                    <a:lnTo>
                      <a:pt x="248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" name="Freeform 21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300" y="148"/>
                  </a:cxn>
                  <a:cxn ang="0">
                    <a:pos x="279" y="148"/>
                  </a:cxn>
                  <a:cxn ang="0">
                    <a:pos x="300" y="149"/>
                  </a:cxn>
                  <a:cxn ang="0">
                    <a:pos x="300" y="148"/>
                  </a:cxn>
                </a:cxnLst>
                <a:rect l="0" t="0" r="r" b="b"/>
                <a:pathLst>
                  <a:path w="727" h="154">
                    <a:moveTo>
                      <a:pt x="300" y="148"/>
                    </a:moveTo>
                    <a:lnTo>
                      <a:pt x="279" y="148"/>
                    </a:lnTo>
                    <a:lnTo>
                      <a:pt x="300" y="149"/>
                    </a:lnTo>
                    <a:lnTo>
                      <a:pt x="300" y="1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Freeform 22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327" y="43"/>
                  </a:cxn>
                  <a:cxn ang="0">
                    <a:pos x="288" y="43"/>
                  </a:cxn>
                  <a:cxn ang="0">
                    <a:pos x="296" y="62"/>
                  </a:cxn>
                  <a:cxn ang="0">
                    <a:pos x="304" y="80"/>
                  </a:cxn>
                  <a:cxn ang="0">
                    <a:pos x="312" y="98"/>
                  </a:cxn>
                  <a:cxn ang="0">
                    <a:pos x="320" y="116"/>
                  </a:cxn>
                  <a:cxn ang="0">
                    <a:pos x="328" y="135"/>
                  </a:cxn>
                  <a:cxn ang="0">
                    <a:pos x="344" y="149"/>
                  </a:cxn>
                  <a:cxn ang="0">
                    <a:pos x="351" y="131"/>
                  </a:cxn>
                  <a:cxn ang="0">
                    <a:pos x="359" y="112"/>
                  </a:cxn>
                  <a:cxn ang="0">
                    <a:pos x="367" y="94"/>
                  </a:cxn>
                  <a:cxn ang="0">
                    <a:pos x="375" y="77"/>
                  </a:cxn>
                  <a:cxn ang="0">
                    <a:pos x="357" y="77"/>
                  </a:cxn>
                  <a:cxn ang="0">
                    <a:pos x="345" y="69"/>
                  </a:cxn>
                  <a:cxn ang="0">
                    <a:pos x="333" y="54"/>
                  </a:cxn>
                  <a:cxn ang="0">
                    <a:pos x="327" y="43"/>
                  </a:cxn>
                </a:cxnLst>
                <a:rect l="0" t="0" r="r" b="b"/>
                <a:pathLst>
                  <a:path w="727" h="154">
                    <a:moveTo>
                      <a:pt x="327" y="43"/>
                    </a:moveTo>
                    <a:lnTo>
                      <a:pt x="288" y="43"/>
                    </a:lnTo>
                    <a:lnTo>
                      <a:pt x="296" y="62"/>
                    </a:lnTo>
                    <a:lnTo>
                      <a:pt x="304" y="80"/>
                    </a:lnTo>
                    <a:lnTo>
                      <a:pt x="312" y="98"/>
                    </a:lnTo>
                    <a:lnTo>
                      <a:pt x="320" y="116"/>
                    </a:lnTo>
                    <a:lnTo>
                      <a:pt x="328" y="135"/>
                    </a:lnTo>
                    <a:lnTo>
                      <a:pt x="344" y="149"/>
                    </a:lnTo>
                    <a:lnTo>
                      <a:pt x="351" y="131"/>
                    </a:lnTo>
                    <a:lnTo>
                      <a:pt x="359" y="112"/>
                    </a:lnTo>
                    <a:lnTo>
                      <a:pt x="367" y="94"/>
                    </a:lnTo>
                    <a:lnTo>
                      <a:pt x="375" y="77"/>
                    </a:lnTo>
                    <a:lnTo>
                      <a:pt x="357" y="77"/>
                    </a:lnTo>
                    <a:lnTo>
                      <a:pt x="345" y="69"/>
                    </a:lnTo>
                    <a:lnTo>
                      <a:pt x="333" y="54"/>
                    </a:lnTo>
                    <a:lnTo>
                      <a:pt x="327" y="4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Freeform 23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427" y="39"/>
                  </a:cxn>
                  <a:cxn ang="0">
                    <a:pos x="392" y="39"/>
                  </a:cxn>
                  <a:cxn ang="0">
                    <a:pos x="395" y="62"/>
                  </a:cxn>
                  <a:cxn ang="0">
                    <a:pos x="397" y="83"/>
                  </a:cxn>
                  <a:cxn ang="0">
                    <a:pos x="400" y="106"/>
                  </a:cxn>
                  <a:cxn ang="0">
                    <a:pos x="401" y="125"/>
                  </a:cxn>
                  <a:cxn ang="0">
                    <a:pos x="402" y="136"/>
                  </a:cxn>
                  <a:cxn ang="0">
                    <a:pos x="400" y="138"/>
                  </a:cxn>
                  <a:cxn ang="0">
                    <a:pos x="397" y="139"/>
                  </a:cxn>
                  <a:cxn ang="0">
                    <a:pos x="379" y="146"/>
                  </a:cxn>
                  <a:cxn ang="0">
                    <a:pos x="379" y="149"/>
                  </a:cxn>
                  <a:cxn ang="0">
                    <a:pos x="404" y="148"/>
                  </a:cxn>
                  <a:cxn ang="0">
                    <a:pos x="459" y="148"/>
                  </a:cxn>
                  <a:cxn ang="0">
                    <a:pos x="461" y="146"/>
                  </a:cxn>
                  <a:cxn ang="0">
                    <a:pos x="444" y="139"/>
                  </a:cxn>
                  <a:cxn ang="0">
                    <a:pos x="440" y="137"/>
                  </a:cxn>
                  <a:cxn ang="0">
                    <a:pos x="440" y="136"/>
                  </a:cxn>
                  <a:cxn ang="0">
                    <a:pos x="439" y="136"/>
                  </a:cxn>
                  <a:cxn ang="0">
                    <a:pos x="438" y="129"/>
                  </a:cxn>
                  <a:cxn ang="0">
                    <a:pos x="435" y="106"/>
                  </a:cxn>
                  <a:cxn ang="0">
                    <a:pos x="431" y="82"/>
                  </a:cxn>
                  <a:cxn ang="0">
                    <a:pos x="429" y="60"/>
                  </a:cxn>
                  <a:cxn ang="0">
                    <a:pos x="427" y="41"/>
                  </a:cxn>
                  <a:cxn ang="0">
                    <a:pos x="427" y="39"/>
                  </a:cxn>
                </a:cxnLst>
                <a:rect l="0" t="0" r="r" b="b"/>
                <a:pathLst>
                  <a:path w="727" h="154">
                    <a:moveTo>
                      <a:pt x="427" y="39"/>
                    </a:moveTo>
                    <a:lnTo>
                      <a:pt x="392" y="39"/>
                    </a:lnTo>
                    <a:lnTo>
                      <a:pt x="395" y="62"/>
                    </a:lnTo>
                    <a:lnTo>
                      <a:pt x="397" y="83"/>
                    </a:lnTo>
                    <a:lnTo>
                      <a:pt x="400" y="106"/>
                    </a:lnTo>
                    <a:lnTo>
                      <a:pt x="401" y="125"/>
                    </a:lnTo>
                    <a:lnTo>
                      <a:pt x="402" y="136"/>
                    </a:lnTo>
                    <a:lnTo>
                      <a:pt x="400" y="138"/>
                    </a:lnTo>
                    <a:lnTo>
                      <a:pt x="397" y="139"/>
                    </a:lnTo>
                    <a:lnTo>
                      <a:pt x="379" y="146"/>
                    </a:lnTo>
                    <a:lnTo>
                      <a:pt x="379" y="149"/>
                    </a:lnTo>
                    <a:lnTo>
                      <a:pt x="404" y="148"/>
                    </a:lnTo>
                    <a:lnTo>
                      <a:pt x="459" y="148"/>
                    </a:lnTo>
                    <a:lnTo>
                      <a:pt x="461" y="146"/>
                    </a:lnTo>
                    <a:lnTo>
                      <a:pt x="444" y="139"/>
                    </a:lnTo>
                    <a:lnTo>
                      <a:pt x="440" y="137"/>
                    </a:lnTo>
                    <a:lnTo>
                      <a:pt x="440" y="136"/>
                    </a:lnTo>
                    <a:lnTo>
                      <a:pt x="439" y="136"/>
                    </a:lnTo>
                    <a:lnTo>
                      <a:pt x="438" y="129"/>
                    </a:lnTo>
                    <a:lnTo>
                      <a:pt x="435" y="106"/>
                    </a:lnTo>
                    <a:lnTo>
                      <a:pt x="431" y="82"/>
                    </a:lnTo>
                    <a:lnTo>
                      <a:pt x="429" y="60"/>
                    </a:lnTo>
                    <a:lnTo>
                      <a:pt x="427" y="41"/>
                    </a:lnTo>
                    <a:lnTo>
                      <a:pt x="427" y="3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Freeform 24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459" y="148"/>
                  </a:cxn>
                  <a:cxn ang="0">
                    <a:pos x="417" y="148"/>
                  </a:cxn>
                  <a:cxn ang="0">
                    <a:pos x="437" y="148"/>
                  </a:cxn>
                  <a:cxn ang="0">
                    <a:pos x="457" y="149"/>
                  </a:cxn>
                  <a:cxn ang="0">
                    <a:pos x="459" y="148"/>
                  </a:cxn>
                </a:cxnLst>
                <a:rect l="0" t="0" r="r" b="b"/>
                <a:pathLst>
                  <a:path w="727" h="154">
                    <a:moveTo>
                      <a:pt x="459" y="148"/>
                    </a:moveTo>
                    <a:lnTo>
                      <a:pt x="417" y="148"/>
                    </a:lnTo>
                    <a:lnTo>
                      <a:pt x="437" y="148"/>
                    </a:lnTo>
                    <a:lnTo>
                      <a:pt x="457" y="149"/>
                    </a:lnTo>
                    <a:lnTo>
                      <a:pt x="459" y="1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Freeform 25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389" y="3"/>
                  </a:cxn>
                  <a:cxn ang="0">
                    <a:pos x="381" y="23"/>
                  </a:cxn>
                  <a:cxn ang="0">
                    <a:pos x="373" y="41"/>
                  </a:cxn>
                  <a:cxn ang="0">
                    <a:pos x="365" y="59"/>
                  </a:cxn>
                  <a:cxn ang="0">
                    <a:pos x="357" y="77"/>
                  </a:cxn>
                  <a:cxn ang="0">
                    <a:pos x="375" y="77"/>
                  </a:cxn>
                  <a:cxn ang="0">
                    <a:pos x="392" y="39"/>
                  </a:cxn>
                  <a:cxn ang="0">
                    <a:pos x="392" y="39"/>
                  </a:cxn>
                  <a:cxn ang="0">
                    <a:pos x="427" y="39"/>
                  </a:cxn>
                  <a:cxn ang="0">
                    <a:pos x="426" y="26"/>
                  </a:cxn>
                  <a:cxn ang="0">
                    <a:pos x="426" y="17"/>
                  </a:cxn>
                  <a:cxn ang="0">
                    <a:pos x="426" y="15"/>
                  </a:cxn>
                  <a:cxn ang="0">
                    <a:pos x="429" y="14"/>
                  </a:cxn>
                  <a:cxn ang="0">
                    <a:pos x="448" y="6"/>
                  </a:cxn>
                  <a:cxn ang="0">
                    <a:pos x="448" y="5"/>
                  </a:cxn>
                  <a:cxn ang="0">
                    <a:pos x="406" y="5"/>
                  </a:cxn>
                  <a:cxn ang="0">
                    <a:pos x="396" y="4"/>
                  </a:cxn>
                  <a:cxn ang="0">
                    <a:pos x="389" y="3"/>
                  </a:cxn>
                </a:cxnLst>
                <a:rect l="0" t="0" r="r" b="b"/>
                <a:pathLst>
                  <a:path w="727" h="154">
                    <a:moveTo>
                      <a:pt x="389" y="3"/>
                    </a:moveTo>
                    <a:lnTo>
                      <a:pt x="381" y="23"/>
                    </a:lnTo>
                    <a:lnTo>
                      <a:pt x="373" y="41"/>
                    </a:lnTo>
                    <a:lnTo>
                      <a:pt x="365" y="59"/>
                    </a:lnTo>
                    <a:lnTo>
                      <a:pt x="357" y="77"/>
                    </a:lnTo>
                    <a:lnTo>
                      <a:pt x="375" y="77"/>
                    </a:lnTo>
                    <a:lnTo>
                      <a:pt x="392" y="39"/>
                    </a:lnTo>
                    <a:lnTo>
                      <a:pt x="427" y="39"/>
                    </a:lnTo>
                    <a:lnTo>
                      <a:pt x="426" y="26"/>
                    </a:lnTo>
                    <a:lnTo>
                      <a:pt x="426" y="17"/>
                    </a:lnTo>
                    <a:lnTo>
                      <a:pt x="426" y="15"/>
                    </a:lnTo>
                    <a:lnTo>
                      <a:pt x="429" y="14"/>
                    </a:lnTo>
                    <a:lnTo>
                      <a:pt x="448" y="6"/>
                    </a:lnTo>
                    <a:lnTo>
                      <a:pt x="448" y="5"/>
                    </a:lnTo>
                    <a:lnTo>
                      <a:pt x="406" y="5"/>
                    </a:lnTo>
                    <a:lnTo>
                      <a:pt x="396" y="4"/>
                    </a:lnTo>
                    <a:lnTo>
                      <a:pt x="389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Freeform 26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302" y="4"/>
                  </a:cxn>
                  <a:cxn ang="0">
                    <a:pos x="291" y="5"/>
                  </a:cxn>
                  <a:cxn ang="0">
                    <a:pos x="303" y="5"/>
                  </a:cxn>
                  <a:cxn ang="0">
                    <a:pos x="302" y="4"/>
                  </a:cxn>
                </a:cxnLst>
                <a:rect l="0" t="0" r="r" b="b"/>
                <a:pathLst>
                  <a:path w="727" h="154">
                    <a:moveTo>
                      <a:pt x="302" y="4"/>
                    </a:moveTo>
                    <a:lnTo>
                      <a:pt x="291" y="5"/>
                    </a:lnTo>
                    <a:lnTo>
                      <a:pt x="303" y="5"/>
                    </a:lnTo>
                    <a:lnTo>
                      <a:pt x="302" y="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27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448" y="3"/>
                  </a:cxn>
                  <a:cxn ang="0">
                    <a:pos x="423" y="5"/>
                  </a:cxn>
                  <a:cxn ang="0">
                    <a:pos x="448" y="5"/>
                  </a:cxn>
                  <a:cxn ang="0">
                    <a:pos x="448" y="3"/>
                  </a:cxn>
                </a:cxnLst>
                <a:rect l="0" t="0" r="r" b="b"/>
                <a:pathLst>
                  <a:path w="727" h="154">
                    <a:moveTo>
                      <a:pt x="448" y="3"/>
                    </a:moveTo>
                    <a:lnTo>
                      <a:pt x="423" y="5"/>
                    </a:lnTo>
                    <a:lnTo>
                      <a:pt x="448" y="5"/>
                    </a:lnTo>
                    <a:lnTo>
                      <a:pt x="448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28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484" y="106"/>
                  </a:cxn>
                  <a:cxn ang="0">
                    <a:pos x="480" y="106"/>
                  </a:cxn>
                  <a:cxn ang="0">
                    <a:pos x="479" y="146"/>
                  </a:cxn>
                  <a:cxn ang="0">
                    <a:pos x="492" y="150"/>
                  </a:cxn>
                  <a:cxn ang="0">
                    <a:pos x="514" y="153"/>
                  </a:cxn>
                  <a:cxn ang="0">
                    <a:pos x="538" y="151"/>
                  </a:cxn>
                  <a:cxn ang="0">
                    <a:pos x="560" y="145"/>
                  </a:cxn>
                  <a:cxn ang="0">
                    <a:pos x="567" y="141"/>
                  </a:cxn>
                  <a:cxn ang="0">
                    <a:pos x="511" y="141"/>
                  </a:cxn>
                  <a:cxn ang="0">
                    <a:pos x="496" y="137"/>
                  </a:cxn>
                  <a:cxn ang="0">
                    <a:pos x="494" y="132"/>
                  </a:cxn>
                  <a:cxn ang="0">
                    <a:pos x="484" y="106"/>
                  </a:cxn>
                </a:cxnLst>
                <a:rect l="0" t="0" r="r" b="b"/>
                <a:pathLst>
                  <a:path w="727" h="154">
                    <a:moveTo>
                      <a:pt x="484" y="106"/>
                    </a:moveTo>
                    <a:lnTo>
                      <a:pt x="480" y="106"/>
                    </a:lnTo>
                    <a:lnTo>
                      <a:pt x="479" y="146"/>
                    </a:lnTo>
                    <a:lnTo>
                      <a:pt x="492" y="150"/>
                    </a:lnTo>
                    <a:lnTo>
                      <a:pt x="514" y="153"/>
                    </a:lnTo>
                    <a:lnTo>
                      <a:pt x="538" y="151"/>
                    </a:lnTo>
                    <a:lnTo>
                      <a:pt x="560" y="145"/>
                    </a:lnTo>
                    <a:lnTo>
                      <a:pt x="567" y="141"/>
                    </a:lnTo>
                    <a:lnTo>
                      <a:pt x="511" y="141"/>
                    </a:lnTo>
                    <a:lnTo>
                      <a:pt x="496" y="137"/>
                    </a:lnTo>
                    <a:lnTo>
                      <a:pt x="494" y="132"/>
                    </a:lnTo>
                    <a:lnTo>
                      <a:pt x="484" y="10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Freeform 29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553" y="0"/>
                  </a:cxn>
                  <a:cxn ang="0">
                    <a:pos x="543" y="0"/>
                  </a:cxn>
                  <a:cxn ang="0">
                    <a:pos x="517" y="2"/>
                  </a:cxn>
                  <a:cxn ang="0">
                    <a:pos x="497" y="10"/>
                  </a:cxn>
                  <a:cxn ang="0">
                    <a:pos x="483" y="25"/>
                  </a:cxn>
                  <a:cxn ang="0">
                    <a:pos x="485" y="50"/>
                  </a:cxn>
                  <a:cxn ang="0">
                    <a:pos x="495" y="68"/>
                  </a:cxn>
                  <a:cxn ang="0">
                    <a:pos x="510" y="80"/>
                  </a:cxn>
                  <a:cxn ang="0">
                    <a:pos x="525" y="90"/>
                  </a:cxn>
                  <a:cxn ang="0">
                    <a:pos x="539" y="99"/>
                  </a:cxn>
                  <a:cxn ang="0">
                    <a:pos x="547" y="109"/>
                  </a:cxn>
                  <a:cxn ang="0">
                    <a:pos x="541" y="132"/>
                  </a:cxn>
                  <a:cxn ang="0">
                    <a:pos x="524" y="140"/>
                  </a:cxn>
                  <a:cxn ang="0">
                    <a:pos x="511" y="141"/>
                  </a:cxn>
                  <a:cxn ang="0">
                    <a:pos x="567" y="141"/>
                  </a:cxn>
                  <a:cxn ang="0">
                    <a:pos x="578" y="134"/>
                  </a:cxn>
                  <a:cxn ang="0">
                    <a:pos x="587" y="116"/>
                  </a:cxn>
                  <a:cxn ang="0">
                    <a:pos x="582" y="93"/>
                  </a:cxn>
                  <a:cxn ang="0">
                    <a:pos x="570" y="78"/>
                  </a:cxn>
                  <a:cxn ang="0">
                    <a:pos x="554" y="68"/>
                  </a:cxn>
                  <a:cxn ang="0">
                    <a:pos x="538" y="59"/>
                  </a:cxn>
                  <a:cxn ang="0">
                    <a:pos x="524" y="50"/>
                  </a:cxn>
                  <a:cxn ang="0">
                    <a:pos x="517" y="38"/>
                  </a:cxn>
                  <a:cxn ang="0">
                    <a:pos x="517" y="19"/>
                  </a:cxn>
                  <a:cxn ang="0">
                    <a:pos x="530" y="12"/>
                  </a:cxn>
                  <a:cxn ang="0">
                    <a:pos x="581" y="12"/>
                  </a:cxn>
                  <a:cxn ang="0">
                    <a:pos x="581" y="5"/>
                  </a:cxn>
                  <a:cxn ang="0">
                    <a:pos x="567" y="2"/>
                  </a:cxn>
                  <a:cxn ang="0">
                    <a:pos x="553" y="0"/>
                  </a:cxn>
                </a:cxnLst>
                <a:rect l="0" t="0" r="r" b="b"/>
                <a:pathLst>
                  <a:path w="727" h="154">
                    <a:moveTo>
                      <a:pt x="553" y="0"/>
                    </a:moveTo>
                    <a:lnTo>
                      <a:pt x="543" y="0"/>
                    </a:lnTo>
                    <a:lnTo>
                      <a:pt x="517" y="2"/>
                    </a:lnTo>
                    <a:lnTo>
                      <a:pt x="497" y="10"/>
                    </a:lnTo>
                    <a:lnTo>
                      <a:pt x="483" y="25"/>
                    </a:lnTo>
                    <a:lnTo>
                      <a:pt x="485" y="50"/>
                    </a:lnTo>
                    <a:lnTo>
                      <a:pt x="495" y="68"/>
                    </a:lnTo>
                    <a:lnTo>
                      <a:pt x="510" y="80"/>
                    </a:lnTo>
                    <a:lnTo>
                      <a:pt x="525" y="90"/>
                    </a:lnTo>
                    <a:lnTo>
                      <a:pt x="539" y="99"/>
                    </a:lnTo>
                    <a:lnTo>
                      <a:pt x="547" y="109"/>
                    </a:lnTo>
                    <a:lnTo>
                      <a:pt x="541" y="132"/>
                    </a:lnTo>
                    <a:lnTo>
                      <a:pt x="524" y="140"/>
                    </a:lnTo>
                    <a:lnTo>
                      <a:pt x="511" y="141"/>
                    </a:lnTo>
                    <a:lnTo>
                      <a:pt x="567" y="141"/>
                    </a:lnTo>
                    <a:lnTo>
                      <a:pt x="578" y="134"/>
                    </a:lnTo>
                    <a:lnTo>
                      <a:pt x="587" y="116"/>
                    </a:lnTo>
                    <a:lnTo>
                      <a:pt x="582" y="93"/>
                    </a:lnTo>
                    <a:lnTo>
                      <a:pt x="570" y="78"/>
                    </a:lnTo>
                    <a:lnTo>
                      <a:pt x="554" y="68"/>
                    </a:lnTo>
                    <a:lnTo>
                      <a:pt x="538" y="59"/>
                    </a:lnTo>
                    <a:lnTo>
                      <a:pt x="524" y="50"/>
                    </a:lnTo>
                    <a:lnTo>
                      <a:pt x="517" y="38"/>
                    </a:lnTo>
                    <a:lnTo>
                      <a:pt x="517" y="19"/>
                    </a:lnTo>
                    <a:lnTo>
                      <a:pt x="530" y="12"/>
                    </a:lnTo>
                    <a:lnTo>
                      <a:pt x="581" y="12"/>
                    </a:lnTo>
                    <a:lnTo>
                      <a:pt x="581" y="5"/>
                    </a:lnTo>
                    <a:lnTo>
                      <a:pt x="567" y="2"/>
                    </a:lnTo>
                    <a:lnTo>
                      <a:pt x="55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Freeform 30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581" y="12"/>
                  </a:cxn>
                  <a:cxn ang="0">
                    <a:pos x="555" y="12"/>
                  </a:cxn>
                  <a:cxn ang="0">
                    <a:pos x="565" y="15"/>
                  </a:cxn>
                  <a:cxn ang="0">
                    <a:pos x="576" y="44"/>
                  </a:cxn>
                  <a:cxn ang="0">
                    <a:pos x="580" y="44"/>
                  </a:cxn>
                  <a:cxn ang="0">
                    <a:pos x="581" y="12"/>
                  </a:cxn>
                </a:cxnLst>
                <a:rect l="0" t="0" r="r" b="b"/>
                <a:pathLst>
                  <a:path w="727" h="154">
                    <a:moveTo>
                      <a:pt x="581" y="12"/>
                    </a:moveTo>
                    <a:lnTo>
                      <a:pt x="555" y="12"/>
                    </a:lnTo>
                    <a:lnTo>
                      <a:pt x="565" y="15"/>
                    </a:lnTo>
                    <a:lnTo>
                      <a:pt x="576" y="44"/>
                    </a:lnTo>
                    <a:lnTo>
                      <a:pt x="580" y="44"/>
                    </a:lnTo>
                    <a:lnTo>
                      <a:pt x="581" y="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Freeform 31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624" y="106"/>
                  </a:cxn>
                  <a:cxn ang="0">
                    <a:pos x="620" y="106"/>
                  </a:cxn>
                  <a:cxn ang="0">
                    <a:pos x="618" y="146"/>
                  </a:cxn>
                  <a:cxn ang="0">
                    <a:pos x="631" y="150"/>
                  </a:cxn>
                  <a:cxn ang="0">
                    <a:pos x="653" y="153"/>
                  </a:cxn>
                  <a:cxn ang="0">
                    <a:pos x="677" y="151"/>
                  </a:cxn>
                  <a:cxn ang="0">
                    <a:pos x="700" y="145"/>
                  </a:cxn>
                  <a:cxn ang="0">
                    <a:pos x="706" y="141"/>
                  </a:cxn>
                  <a:cxn ang="0">
                    <a:pos x="650" y="141"/>
                  </a:cxn>
                  <a:cxn ang="0">
                    <a:pos x="635" y="137"/>
                  </a:cxn>
                  <a:cxn ang="0">
                    <a:pos x="633" y="132"/>
                  </a:cxn>
                  <a:cxn ang="0">
                    <a:pos x="624" y="106"/>
                  </a:cxn>
                </a:cxnLst>
                <a:rect l="0" t="0" r="r" b="b"/>
                <a:pathLst>
                  <a:path w="727" h="154">
                    <a:moveTo>
                      <a:pt x="624" y="106"/>
                    </a:moveTo>
                    <a:lnTo>
                      <a:pt x="620" y="106"/>
                    </a:lnTo>
                    <a:lnTo>
                      <a:pt x="618" y="146"/>
                    </a:lnTo>
                    <a:lnTo>
                      <a:pt x="631" y="150"/>
                    </a:lnTo>
                    <a:lnTo>
                      <a:pt x="653" y="153"/>
                    </a:lnTo>
                    <a:lnTo>
                      <a:pt x="677" y="151"/>
                    </a:lnTo>
                    <a:lnTo>
                      <a:pt x="700" y="145"/>
                    </a:lnTo>
                    <a:lnTo>
                      <a:pt x="706" y="141"/>
                    </a:lnTo>
                    <a:lnTo>
                      <a:pt x="650" y="141"/>
                    </a:lnTo>
                    <a:lnTo>
                      <a:pt x="635" y="137"/>
                    </a:lnTo>
                    <a:lnTo>
                      <a:pt x="633" y="132"/>
                    </a:lnTo>
                    <a:lnTo>
                      <a:pt x="624" y="10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32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692" y="0"/>
                  </a:cxn>
                  <a:cxn ang="0">
                    <a:pos x="682" y="0"/>
                  </a:cxn>
                  <a:cxn ang="0">
                    <a:pos x="656" y="2"/>
                  </a:cxn>
                  <a:cxn ang="0">
                    <a:pos x="636" y="10"/>
                  </a:cxn>
                  <a:cxn ang="0">
                    <a:pos x="622" y="25"/>
                  </a:cxn>
                  <a:cxn ang="0">
                    <a:pos x="625" y="50"/>
                  </a:cxn>
                  <a:cxn ang="0">
                    <a:pos x="635" y="68"/>
                  </a:cxn>
                  <a:cxn ang="0">
                    <a:pos x="649" y="80"/>
                  </a:cxn>
                  <a:cxn ang="0">
                    <a:pos x="664" y="90"/>
                  </a:cxn>
                  <a:cxn ang="0">
                    <a:pos x="678" y="99"/>
                  </a:cxn>
                  <a:cxn ang="0">
                    <a:pos x="687" y="109"/>
                  </a:cxn>
                  <a:cxn ang="0">
                    <a:pos x="681" y="132"/>
                  </a:cxn>
                  <a:cxn ang="0">
                    <a:pos x="663" y="140"/>
                  </a:cxn>
                  <a:cxn ang="0">
                    <a:pos x="650" y="141"/>
                  </a:cxn>
                  <a:cxn ang="0">
                    <a:pos x="706" y="141"/>
                  </a:cxn>
                  <a:cxn ang="0">
                    <a:pos x="717" y="134"/>
                  </a:cxn>
                  <a:cxn ang="0">
                    <a:pos x="726" y="116"/>
                  </a:cxn>
                  <a:cxn ang="0">
                    <a:pos x="722" y="93"/>
                  </a:cxn>
                  <a:cxn ang="0">
                    <a:pos x="709" y="78"/>
                  </a:cxn>
                  <a:cxn ang="0">
                    <a:pos x="693" y="68"/>
                  </a:cxn>
                  <a:cxn ang="0">
                    <a:pos x="677" y="59"/>
                  </a:cxn>
                  <a:cxn ang="0">
                    <a:pos x="663" y="50"/>
                  </a:cxn>
                  <a:cxn ang="0">
                    <a:pos x="656" y="38"/>
                  </a:cxn>
                  <a:cxn ang="0">
                    <a:pos x="656" y="19"/>
                  </a:cxn>
                  <a:cxn ang="0">
                    <a:pos x="669" y="12"/>
                  </a:cxn>
                  <a:cxn ang="0">
                    <a:pos x="720" y="12"/>
                  </a:cxn>
                  <a:cxn ang="0">
                    <a:pos x="720" y="5"/>
                  </a:cxn>
                  <a:cxn ang="0">
                    <a:pos x="706" y="2"/>
                  </a:cxn>
                  <a:cxn ang="0">
                    <a:pos x="692" y="0"/>
                  </a:cxn>
                </a:cxnLst>
                <a:rect l="0" t="0" r="r" b="b"/>
                <a:pathLst>
                  <a:path w="727" h="154">
                    <a:moveTo>
                      <a:pt x="692" y="0"/>
                    </a:moveTo>
                    <a:lnTo>
                      <a:pt x="682" y="0"/>
                    </a:lnTo>
                    <a:lnTo>
                      <a:pt x="656" y="2"/>
                    </a:lnTo>
                    <a:lnTo>
                      <a:pt x="636" y="10"/>
                    </a:lnTo>
                    <a:lnTo>
                      <a:pt x="622" y="25"/>
                    </a:lnTo>
                    <a:lnTo>
                      <a:pt x="625" y="50"/>
                    </a:lnTo>
                    <a:lnTo>
                      <a:pt x="635" y="68"/>
                    </a:lnTo>
                    <a:lnTo>
                      <a:pt x="649" y="80"/>
                    </a:lnTo>
                    <a:lnTo>
                      <a:pt x="664" y="90"/>
                    </a:lnTo>
                    <a:lnTo>
                      <a:pt x="678" y="99"/>
                    </a:lnTo>
                    <a:lnTo>
                      <a:pt x="687" y="109"/>
                    </a:lnTo>
                    <a:lnTo>
                      <a:pt x="681" y="132"/>
                    </a:lnTo>
                    <a:lnTo>
                      <a:pt x="663" y="140"/>
                    </a:lnTo>
                    <a:lnTo>
                      <a:pt x="650" y="141"/>
                    </a:lnTo>
                    <a:lnTo>
                      <a:pt x="706" y="141"/>
                    </a:lnTo>
                    <a:lnTo>
                      <a:pt x="717" y="134"/>
                    </a:lnTo>
                    <a:lnTo>
                      <a:pt x="726" y="116"/>
                    </a:lnTo>
                    <a:lnTo>
                      <a:pt x="722" y="93"/>
                    </a:lnTo>
                    <a:lnTo>
                      <a:pt x="709" y="78"/>
                    </a:lnTo>
                    <a:lnTo>
                      <a:pt x="693" y="68"/>
                    </a:lnTo>
                    <a:lnTo>
                      <a:pt x="677" y="59"/>
                    </a:lnTo>
                    <a:lnTo>
                      <a:pt x="663" y="50"/>
                    </a:lnTo>
                    <a:lnTo>
                      <a:pt x="656" y="38"/>
                    </a:lnTo>
                    <a:lnTo>
                      <a:pt x="656" y="19"/>
                    </a:lnTo>
                    <a:lnTo>
                      <a:pt x="669" y="12"/>
                    </a:lnTo>
                    <a:lnTo>
                      <a:pt x="720" y="12"/>
                    </a:lnTo>
                    <a:lnTo>
                      <a:pt x="720" y="5"/>
                    </a:lnTo>
                    <a:lnTo>
                      <a:pt x="706" y="2"/>
                    </a:lnTo>
                    <a:lnTo>
                      <a:pt x="69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33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720" y="12"/>
                  </a:cxn>
                  <a:cxn ang="0">
                    <a:pos x="694" y="12"/>
                  </a:cxn>
                  <a:cxn ang="0">
                    <a:pos x="704" y="15"/>
                  </a:cxn>
                  <a:cxn ang="0">
                    <a:pos x="705" y="18"/>
                  </a:cxn>
                  <a:cxn ang="0">
                    <a:pos x="715" y="44"/>
                  </a:cxn>
                  <a:cxn ang="0">
                    <a:pos x="719" y="44"/>
                  </a:cxn>
                  <a:cxn ang="0">
                    <a:pos x="720" y="12"/>
                  </a:cxn>
                </a:cxnLst>
                <a:rect l="0" t="0" r="r" b="b"/>
                <a:pathLst>
                  <a:path w="727" h="154">
                    <a:moveTo>
                      <a:pt x="720" y="12"/>
                    </a:moveTo>
                    <a:lnTo>
                      <a:pt x="694" y="12"/>
                    </a:lnTo>
                    <a:lnTo>
                      <a:pt x="704" y="15"/>
                    </a:lnTo>
                    <a:lnTo>
                      <a:pt x="705" y="18"/>
                    </a:lnTo>
                    <a:lnTo>
                      <a:pt x="715" y="44"/>
                    </a:lnTo>
                    <a:lnTo>
                      <a:pt x="719" y="44"/>
                    </a:lnTo>
                    <a:lnTo>
                      <a:pt x="720" y="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" name="Group 34"/>
            <p:cNvGrpSpPr>
              <a:grpSpLocks/>
            </p:cNvGrpSpPr>
            <p:nvPr/>
          </p:nvGrpSpPr>
          <p:grpSpPr bwMode="auto">
            <a:xfrm>
              <a:off x="8886" y="662"/>
              <a:ext cx="725" cy="254"/>
              <a:chOff x="8886" y="662"/>
              <a:chExt cx="725" cy="254"/>
            </a:xfrm>
          </p:grpSpPr>
          <p:sp>
            <p:nvSpPr>
              <p:cNvPr id="11" name="Freeform 35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156" y="37"/>
                  </a:cxn>
                  <a:cxn ang="0">
                    <a:pos x="45" y="37"/>
                  </a:cxn>
                  <a:cxn ang="0">
                    <a:pos x="74" y="39"/>
                  </a:cxn>
                  <a:cxn ang="0">
                    <a:pos x="94" y="48"/>
                  </a:cxn>
                  <a:cxn ang="0">
                    <a:pos x="104" y="63"/>
                  </a:cxn>
                  <a:cxn ang="0">
                    <a:pos x="102" y="84"/>
                  </a:cxn>
                  <a:cxn ang="0">
                    <a:pos x="97" y="105"/>
                  </a:cxn>
                  <a:cxn ang="0">
                    <a:pos x="88" y="124"/>
                  </a:cxn>
                  <a:cxn ang="0">
                    <a:pos x="77" y="142"/>
                  </a:cxn>
                  <a:cxn ang="0">
                    <a:pos x="64" y="159"/>
                  </a:cxn>
                  <a:cxn ang="0">
                    <a:pos x="50" y="175"/>
                  </a:cxn>
                  <a:cxn ang="0">
                    <a:pos x="35" y="190"/>
                  </a:cxn>
                  <a:cxn ang="0">
                    <a:pos x="21" y="203"/>
                  </a:cxn>
                  <a:cxn ang="0">
                    <a:pos x="8" y="216"/>
                  </a:cxn>
                  <a:cxn ang="0">
                    <a:pos x="0" y="250"/>
                  </a:cxn>
                  <a:cxn ang="0">
                    <a:pos x="17" y="249"/>
                  </a:cxn>
                  <a:cxn ang="0">
                    <a:pos x="37" y="248"/>
                  </a:cxn>
                  <a:cxn ang="0">
                    <a:pos x="58" y="247"/>
                  </a:cxn>
                  <a:cxn ang="0">
                    <a:pos x="79" y="247"/>
                  </a:cxn>
                  <a:cxn ang="0">
                    <a:pos x="162" y="247"/>
                  </a:cxn>
                  <a:cxn ang="0">
                    <a:pos x="171" y="227"/>
                  </a:cxn>
                  <a:cxn ang="0">
                    <a:pos x="172" y="211"/>
                  </a:cxn>
                  <a:cxn ang="0">
                    <a:pos x="172" y="204"/>
                  </a:cxn>
                  <a:cxn ang="0">
                    <a:pos x="59" y="204"/>
                  </a:cxn>
                  <a:cxn ang="0">
                    <a:pos x="59" y="203"/>
                  </a:cxn>
                  <a:cxn ang="0">
                    <a:pos x="73" y="191"/>
                  </a:cxn>
                  <a:cxn ang="0">
                    <a:pos x="89" y="178"/>
                  </a:cxn>
                  <a:cxn ang="0">
                    <a:pos x="106" y="164"/>
                  </a:cxn>
                  <a:cxn ang="0">
                    <a:pos x="122" y="149"/>
                  </a:cxn>
                  <a:cxn ang="0">
                    <a:pos x="137" y="133"/>
                  </a:cxn>
                  <a:cxn ang="0">
                    <a:pos x="150" y="116"/>
                  </a:cxn>
                  <a:cxn ang="0">
                    <a:pos x="159" y="98"/>
                  </a:cxn>
                  <a:cxn ang="0">
                    <a:pos x="165" y="80"/>
                  </a:cxn>
                  <a:cxn ang="0">
                    <a:pos x="162" y="53"/>
                  </a:cxn>
                  <a:cxn ang="0">
                    <a:pos x="156" y="37"/>
                  </a:cxn>
                </a:cxnLst>
                <a:rect l="0" t="0" r="r" b="b"/>
                <a:pathLst>
                  <a:path w="725" h="254">
                    <a:moveTo>
                      <a:pt x="156" y="37"/>
                    </a:moveTo>
                    <a:lnTo>
                      <a:pt x="45" y="37"/>
                    </a:lnTo>
                    <a:lnTo>
                      <a:pt x="74" y="39"/>
                    </a:lnTo>
                    <a:lnTo>
                      <a:pt x="94" y="48"/>
                    </a:lnTo>
                    <a:lnTo>
                      <a:pt x="104" y="63"/>
                    </a:lnTo>
                    <a:lnTo>
                      <a:pt x="102" y="84"/>
                    </a:lnTo>
                    <a:lnTo>
                      <a:pt x="97" y="105"/>
                    </a:lnTo>
                    <a:lnTo>
                      <a:pt x="88" y="124"/>
                    </a:lnTo>
                    <a:lnTo>
                      <a:pt x="77" y="142"/>
                    </a:lnTo>
                    <a:lnTo>
                      <a:pt x="64" y="159"/>
                    </a:lnTo>
                    <a:lnTo>
                      <a:pt x="50" y="175"/>
                    </a:lnTo>
                    <a:lnTo>
                      <a:pt x="35" y="190"/>
                    </a:lnTo>
                    <a:lnTo>
                      <a:pt x="21" y="203"/>
                    </a:lnTo>
                    <a:lnTo>
                      <a:pt x="8" y="216"/>
                    </a:lnTo>
                    <a:lnTo>
                      <a:pt x="0" y="250"/>
                    </a:lnTo>
                    <a:lnTo>
                      <a:pt x="17" y="249"/>
                    </a:lnTo>
                    <a:lnTo>
                      <a:pt x="37" y="248"/>
                    </a:lnTo>
                    <a:lnTo>
                      <a:pt x="58" y="247"/>
                    </a:lnTo>
                    <a:lnTo>
                      <a:pt x="79" y="247"/>
                    </a:lnTo>
                    <a:lnTo>
                      <a:pt x="162" y="247"/>
                    </a:lnTo>
                    <a:lnTo>
                      <a:pt x="171" y="227"/>
                    </a:lnTo>
                    <a:lnTo>
                      <a:pt x="172" y="211"/>
                    </a:lnTo>
                    <a:lnTo>
                      <a:pt x="172" y="204"/>
                    </a:lnTo>
                    <a:lnTo>
                      <a:pt x="59" y="204"/>
                    </a:lnTo>
                    <a:lnTo>
                      <a:pt x="59" y="203"/>
                    </a:lnTo>
                    <a:lnTo>
                      <a:pt x="73" y="191"/>
                    </a:lnTo>
                    <a:lnTo>
                      <a:pt x="89" y="178"/>
                    </a:lnTo>
                    <a:lnTo>
                      <a:pt x="106" y="164"/>
                    </a:lnTo>
                    <a:lnTo>
                      <a:pt x="122" y="149"/>
                    </a:lnTo>
                    <a:lnTo>
                      <a:pt x="137" y="133"/>
                    </a:lnTo>
                    <a:lnTo>
                      <a:pt x="150" y="116"/>
                    </a:lnTo>
                    <a:lnTo>
                      <a:pt x="159" y="98"/>
                    </a:lnTo>
                    <a:lnTo>
                      <a:pt x="165" y="80"/>
                    </a:lnTo>
                    <a:lnTo>
                      <a:pt x="162" y="53"/>
                    </a:lnTo>
                    <a:lnTo>
                      <a:pt x="156" y="3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" name="Freeform 36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162" y="247"/>
                  </a:cxn>
                  <a:cxn ang="0">
                    <a:pos x="79" y="247"/>
                  </a:cxn>
                  <a:cxn ang="0">
                    <a:pos x="103" y="247"/>
                  </a:cxn>
                  <a:cxn ang="0">
                    <a:pos x="124" y="247"/>
                  </a:cxn>
                  <a:cxn ang="0">
                    <a:pos x="143" y="248"/>
                  </a:cxn>
                  <a:cxn ang="0">
                    <a:pos x="161" y="249"/>
                  </a:cxn>
                  <a:cxn ang="0">
                    <a:pos x="162" y="247"/>
                  </a:cxn>
                </a:cxnLst>
                <a:rect l="0" t="0" r="r" b="b"/>
                <a:pathLst>
                  <a:path w="725" h="254">
                    <a:moveTo>
                      <a:pt x="162" y="247"/>
                    </a:moveTo>
                    <a:lnTo>
                      <a:pt x="79" y="247"/>
                    </a:lnTo>
                    <a:lnTo>
                      <a:pt x="103" y="247"/>
                    </a:lnTo>
                    <a:lnTo>
                      <a:pt x="124" y="247"/>
                    </a:lnTo>
                    <a:lnTo>
                      <a:pt x="143" y="248"/>
                    </a:lnTo>
                    <a:lnTo>
                      <a:pt x="161" y="249"/>
                    </a:lnTo>
                    <a:lnTo>
                      <a:pt x="162" y="2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" name="Freeform 37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168" y="165"/>
                  </a:cxn>
                  <a:cxn ang="0">
                    <a:pos x="151" y="196"/>
                  </a:cxn>
                  <a:cxn ang="0">
                    <a:pos x="149" y="200"/>
                  </a:cxn>
                  <a:cxn ang="0">
                    <a:pos x="144" y="201"/>
                  </a:cxn>
                  <a:cxn ang="0">
                    <a:pos x="140" y="201"/>
                  </a:cxn>
                  <a:cxn ang="0">
                    <a:pos x="59" y="204"/>
                  </a:cxn>
                  <a:cxn ang="0">
                    <a:pos x="172" y="204"/>
                  </a:cxn>
                  <a:cxn ang="0">
                    <a:pos x="172" y="195"/>
                  </a:cxn>
                  <a:cxn ang="0">
                    <a:pos x="173" y="173"/>
                  </a:cxn>
                  <a:cxn ang="0">
                    <a:pos x="168" y="165"/>
                  </a:cxn>
                </a:cxnLst>
                <a:rect l="0" t="0" r="r" b="b"/>
                <a:pathLst>
                  <a:path w="725" h="254">
                    <a:moveTo>
                      <a:pt x="168" y="165"/>
                    </a:moveTo>
                    <a:lnTo>
                      <a:pt x="151" y="196"/>
                    </a:lnTo>
                    <a:lnTo>
                      <a:pt x="149" y="200"/>
                    </a:lnTo>
                    <a:lnTo>
                      <a:pt x="144" y="201"/>
                    </a:lnTo>
                    <a:lnTo>
                      <a:pt x="140" y="201"/>
                    </a:lnTo>
                    <a:lnTo>
                      <a:pt x="59" y="204"/>
                    </a:lnTo>
                    <a:lnTo>
                      <a:pt x="172" y="204"/>
                    </a:lnTo>
                    <a:lnTo>
                      <a:pt x="172" y="195"/>
                    </a:lnTo>
                    <a:lnTo>
                      <a:pt x="173" y="173"/>
                    </a:lnTo>
                    <a:lnTo>
                      <a:pt x="168" y="1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" name="Freeform 38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102" y="0"/>
                  </a:cxn>
                  <a:cxn ang="0">
                    <a:pos x="77" y="2"/>
                  </a:cxn>
                  <a:cxn ang="0">
                    <a:pos x="56" y="6"/>
                  </a:cxn>
                  <a:cxn ang="0">
                    <a:pos x="37" y="14"/>
                  </a:cxn>
                  <a:cxn ang="0">
                    <a:pos x="22" y="24"/>
                  </a:cxn>
                  <a:cxn ang="0">
                    <a:pos x="8" y="37"/>
                  </a:cxn>
                  <a:cxn ang="0">
                    <a:pos x="11" y="58"/>
                  </a:cxn>
                  <a:cxn ang="0">
                    <a:pos x="27" y="45"/>
                  </a:cxn>
                  <a:cxn ang="0">
                    <a:pos x="45" y="37"/>
                  </a:cxn>
                  <a:cxn ang="0">
                    <a:pos x="156" y="37"/>
                  </a:cxn>
                  <a:cxn ang="0">
                    <a:pos x="154" y="31"/>
                  </a:cxn>
                  <a:cxn ang="0">
                    <a:pos x="140" y="16"/>
                  </a:cxn>
                  <a:cxn ang="0">
                    <a:pos x="122" y="6"/>
                  </a:cxn>
                  <a:cxn ang="0">
                    <a:pos x="102" y="0"/>
                  </a:cxn>
                </a:cxnLst>
                <a:rect l="0" t="0" r="r" b="b"/>
                <a:pathLst>
                  <a:path w="725" h="254">
                    <a:moveTo>
                      <a:pt x="102" y="0"/>
                    </a:moveTo>
                    <a:lnTo>
                      <a:pt x="77" y="2"/>
                    </a:lnTo>
                    <a:lnTo>
                      <a:pt x="56" y="6"/>
                    </a:lnTo>
                    <a:lnTo>
                      <a:pt x="37" y="14"/>
                    </a:lnTo>
                    <a:lnTo>
                      <a:pt x="22" y="24"/>
                    </a:lnTo>
                    <a:lnTo>
                      <a:pt x="8" y="37"/>
                    </a:lnTo>
                    <a:lnTo>
                      <a:pt x="11" y="58"/>
                    </a:lnTo>
                    <a:lnTo>
                      <a:pt x="27" y="45"/>
                    </a:lnTo>
                    <a:lnTo>
                      <a:pt x="45" y="37"/>
                    </a:lnTo>
                    <a:lnTo>
                      <a:pt x="156" y="37"/>
                    </a:lnTo>
                    <a:lnTo>
                      <a:pt x="154" y="31"/>
                    </a:lnTo>
                    <a:lnTo>
                      <a:pt x="140" y="16"/>
                    </a:lnTo>
                    <a:lnTo>
                      <a:pt x="122" y="6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" name="Freeform 39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296" y="0"/>
                  </a:cxn>
                  <a:cxn ang="0">
                    <a:pos x="272" y="3"/>
                  </a:cxn>
                  <a:cxn ang="0">
                    <a:pos x="252" y="11"/>
                  </a:cxn>
                  <a:cxn ang="0">
                    <a:pos x="236" y="24"/>
                  </a:cxn>
                  <a:cxn ang="0">
                    <a:pos x="222" y="41"/>
                  </a:cxn>
                  <a:cxn ang="0">
                    <a:pos x="212" y="61"/>
                  </a:cxn>
                  <a:cxn ang="0">
                    <a:pos x="204" y="82"/>
                  </a:cxn>
                  <a:cxn ang="0">
                    <a:pos x="200" y="104"/>
                  </a:cxn>
                  <a:cxn ang="0">
                    <a:pos x="198" y="127"/>
                  </a:cxn>
                  <a:cxn ang="0">
                    <a:pos x="198" y="134"/>
                  </a:cxn>
                  <a:cxn ang="0">
                    <a:pos x="199" y="155"/>
                  </a:cxn>
                  <a:cxn ang="0">
                    <a:pos x="204" y="177"/>
                  </a:cxn>
                  <a:cxn ang="0">
                    <a:pos x="211" y="199"/>
                  </a:cxn>
                  <a:cxn ang="0">
                    <a:pos x="222" y="218"/>
                  </a:cxn>
                  <a:cxn ang="0">
                    <a:pos x="237" y="234"/>
                  </a:cxn>
                  <a:cxn ang="0">
                    <a:pos x="255" y="245"/>
                  </a:cxn>
                  <a:cxn ang="0">
                    <a:pos x="276" y="252"/>
                  </a:cxn>
                  <a:cxn ang="0">
                    <a:pos x="302" y="249"/>
                  </a:cxn>
                  <a:cxn ang="0">
                    <a:pos x="324" y="241"/>
                  </a:cxn>
                  <a:cxn ang="0">
                    <a:pos x="338" y="231"/>
                  </a:cxn>
                  <a:cxn ang="0">
                    <a:pos x="303" y="231"/>
                  </a:cxn>
                  <a:cxn ang="0">
                    <a:pos x="285" y="226"/>
                  </a:cxn>
                  <a:cxn ang="0">
                    <a:pos x="272" y="212"/>
                  </a:cxn>
                  <a:cxn ang="0">
                    <a:pos x="263" y="191"/>
                  </a:cxn>
                  <a:cxn ang="0">
                    <a:pos x="257" y="167"/>
                  </a:cxn>
                  <a:cxn ang="0">
                    <a:pos x="255" y="142"/>
                  </a:cxn>
                  <a:cxn ang="0">
                    <a:pos x="254" y="120"/>
                  </a:cxn>
                  <a:cxn ang="0">
                    <a:pos x="254" y="103"/>
                  </a:cxn>
                  <a:cxn ang="0">
                    <a:pos x="254" y="86"/>
                  </a:cxn>
                  <a:cxn ang="0">
                    <a:pos x="254" y="82"/>
                  </a:cxn>
                  <a:cxn ang="0">
                    <a:pos x="256" y="59"/>
                  </a:cxn>
                  <a:cxn ang="0">
                    <a:pos x="264" y="36"/>
                  </a:cxn>
                  <a:cxn ang="0">
                    <a:pos x="277" y="22"/>
                  </a:cxn>
                  <a:cxn ang="0">
                    <a:pos x="350" y="22"/>
                  </a:cxn>
                  <a:cxn ang="0">
                    <a:pos x="336" y="10"/>
                  </a:cxn>
                  <a:cxn ang="0">
                    <a:pos x="317" y="2"/>
                  </a:cxn>
                  <a:cxn ang="0">
                    <a:pos x="296" y="0"/>
                  </a:cxn>
                </a:cxnLst>
                <a:rect l="0" t="0" r="r" b="b"/>
                <a:pathLst>
                  <a:path w="725" h="254">
                    <a:moveTo>
                      <a:pt x="296" y="0"/>
                    </a:moveTo>
                    <a:lnTo>
                      <a:pt x="272" y="3"/>
                    </a:lnTo>
                    <a:lnTo>
                      <a:pt x="252" y="11"/>
                    </a:lnTo>
                    <a:lnTo>
                      <a:pt x="236" y="24"/>
                    </a:lnTo>
                    <a:lnTo>
                      <a:pt x="222" y="41"/>
                    </a:lnTo>
                    <a:lnTo>
                      <a:pt x="212" y="61"/>
                    </a:lnTo>
                    <a:lnTo>
                      <a:pt x="204" y="82"/>
                    </a:lnTo>
                    <a:lnTo>
                      <a:pt x="200" y="104"/>
                    </a:lnTo>
                    <a:lnTo>
                      <a:pt x="198" y="127"/>
                    </a:lnTo>
                    <a:lnTo>
                      <a:pt x="198" y="134"/>
                    </a:lnTo>
                    <a:lnTo>
                      <a:pt x="199" y="155"/>
                    </a:lnTo>
                    <a:lnTo>
                      <a:pt x="204" y="177"/>
                    </a:lnTo>
                    <a:lnTo>
                      <a:pt x="211" y="199"/>
                    </a:lnTo>
                    <a:lnTo>
                      <a:pt x="222" y="218"/>
                    </a:lnTo>
                    <a:lnTo>
                      <a:pt x="237" y="234"/>
                    </a:lnTo>
                    <a:lnTo>
                      <a:pt x="255" y="245"/>
                    </a:lnTo>
                    <a:lnTo>
                      <a:pt x="276" y="252"/>
                    </a:lnTo>
                    <a:lnTo>
                      <a:pt x="302" y="249"/>
                    </a:lnTo>
                    <a:lnTo>
                      <a:pt x="324" y="241"/>
                    </a:lnTo>
                    <a:lnTo>
                      <a:pt x="338" y="231"/>
                    </a:lnTo>
                    <a:lnTo>
                      <a:pt x="303" y="231"/>
                    </a:lnTo>
                    <a:lnTo>
                      <a:pt x="285" y="226"/>
                    </a:lnTo>
                    <a:lnTo>
                      <a:pt x="272" y="212"/>
                    </a:lnTo>
                    <a:lnTo>
                      <a:pt x="263" y="191"/>
                    </a:lnTo>
                    <a:lnTo>
                      <a:pt x="257" y="167"/>
                    </a:lnTo>
                    <a:lnTo>
                      <a:pt x="255" y="142"/>
                    </a:lnTo>
                    <a:lnTo>
                      <a:pt x="254" y="120"/>
                    </a:lnTo>
                    <a:lnTo>
                      <a:pt x="254" y="103"/>
                    </a:lnTo>
                    <a:lnTo>
                      <a:pt x="254" y="86"/>
                    </a:lnTo>
                    <a:lnTo>
                      <a:pt x="254" y="82"/>
                    </a:lnTo>
                    <a:lnTo>
                      <a:pt x="256" y="59"/>
                    </a:lnTo>
                    <a:lnTo>
                      <a:pt x="264" y="36"/>
                    </a:lnTo>
                    <a:lnTo>
                      <a:pt x="277" y="22"/>
                    </a:lnTo>
                    <a:lnTo>
                      <a:pt x="350" y="22"/>
                    </a:lnTo>
                    <a:lnTo>
                      <a:pt x="336" y="10"/>
                    </a:lnTo>
                    <a:lnTo>
                      <a:pt x="317" y="2"/>
                    </a:lnTo>
                    <a:lnTo>
                      <a:pt x="29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" name="Freeform 40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350" y="22"/>
                  </a:cxn>
                  <a:cxn ang="0">
                    <a:pos x="277" y="22"/>
                  </a:cxn>
                  <a:cxn ang="0">
                    <a:pos x="296" y="27"/>
                  </a:cxn>
                  <a:cxn ang="0">
                    <a:pos x="310" y="41"/>
                  </a:cxn>
                  <a:cxn ang="0">
                    <a:pos x="319" y="62"/>
                  </a:cxn>
                  <a:cxn ang="0">
                    <a:pos x="325" y="86"/>
                  </a:cxn>
                  <a:cxn ang="0">
                    <a:pos x="328" y="111"/>
                  </a:cxn>
                  <a:cxn ang="0">
                    <a:pos x="330" y="134"/>
                  </a:cxn>
                  <a:cxn ang="0">
                    <a:pos x="330" y="142"/>
                  </a:cxn>
                  <a:cxn ang="0">
                    <a:pos x="330" y="155"/>
                  </a:cxn>
                  <a:cxn ang="0">
                    <a:pos x="329" y="179"/>
                  </a:cxn>
                  <a:cxn ang="0">
                    <a:pos x="325" y="203"/>
                  </a:cxn>
                  <a:cxn ang="0">
                    <a:pos x="317" y="222"/>
                  </a:cxn>
                  <a:cxn ang="0">
                    <a:pos x="303" y="231"/>
                  </a:cxn>
                  <a:cxn ang="0">
                    <a:pos x="338" y="231"/>
                  </a:cxn>
                  <a:cxn ang="0">
                    <a:pos x="342" y="229"/>
                  </a:cxn>
                  <a:cxn ang="0">
                    <a:pos x="357" y="213"/>
                  </a:cxn>
                  <a:cxn ang="0">
                    <a:pos x="368" y="194"/>
                  </a:cxn>
                  <a:cxn ang="0">
                    <a:pos x="376" y="174"/>
                  </a:cxn>
                  <a:cxn ang="0">
                    <a:pos x="382" y="153"/>
                  </a:cxn>
                  <a:cxn ang="0">
                    <a:pos x="385" y="132"/>
                  </a:cxn>
                  <a:cxn ang="0">
                    <a:pos x="384" y="106"/>
                  </a:cxn>
                  <a:cxn ang="0">
                    <a:pos x="380" y="81"/>
                  </a:cxn>
                  <a:cxn ang="0">
                    <a:pos x="373" y="59"/>
                  </a:cxn>
                  <a:cxn ang="0">
                    <a:pos x="364" y="39"/>
                  </a:cxn>
                  <a:cxn ang="0">
                    <a:pos x="351" y="23"/>
                  </a:cxn>
                  <a:cxn ang="0">
                    <a:pos x="350" y="22"/>
                  </a:cxn>
                </a:cxnLst>
                <a:rect l="0" t="0" r="r" b="b"/>
                <a:pathLst>
                  <a:path w="725" h="254">
                    <a:moveTo>
                      <a:pt x="350" y="22"/>
                    </a:moveTo>
                    <a:lnTo>
                      <a:pt x="277" y="22"/>
                    </a:lnTo>
                    <a:lnTo>
                      <a:pt x="296" y="27"/>
                    </a:lnTo>
                    <a:lnTo>
                      <a:pt x="310" y="41"/>
                    </a:lnTo>
                    <a:lnTo>
                      <a:pt x="319" y="62"/>
                    </a:lnTo>
                    <a:lnTo>
                      <a:pt x="325" y="86"/>
                    </a:lnTo>
                    <a:lnTo>
                      <a:pt x="328" y="111"/>
                    </a:lnTo>
                    <a:lnTo>
                      <a:pt x="330" y="134"/>
                    </a:lnTo>
                    <a:lnTo>
                      <a:pt x="330" y="142"/>
                    </a:lnTo>
                    <a:lnTo>
                      <a:pt x="330" y="155"/>
                    </a:lnTo>
                    <a:lnTo>
                      <a:pt x="329" y="179"/>
                    </a:lnTo>
                    <a:lnTo>
                      <a:pt x="325" y="203"/>
                    </a:lnTo>
                    <a:lnTo>
                      <a:pt x="317" y="222"/>
                    </a:lnTo>
                    <a:lnTo>
                      <a:pt x="303" y="231"/>
                    </a:lnTo>
                    <a:lnTo>
                      <a:pt x="338" y="231"/>
                    </a:lnTo>
                    <a:lnTo>
                      <a:pt x="342" y="229"/>
                    </a:lnTo>
                    <a:lnTo>
                      <a:pt x="357" y="213"/>
                    </a:lnTo>
                    <a:lnTo>
                      <a:pt x="368" y="194"/>
                    </a:lnTo>
                    <a:lnTo>
                      <a:pt x="376" y="174"/>
                    </a:lnTo>
                    <a:lnTo>
                      <a:pt x="382" y="153"/>
                    </a:lnTo>
                    <a:lnTo>
                      <a:pt x="385" y="132"/>
                    </a:lnTo>
                    <a:lnTo>
                      <a:pt x="384" y="106"/>
                    </a:lnTo>
                    <a:lnTo>
                      <a:pt x="380" y="81"/>
                    </a:lnTo>
                    <a:lnTo>
                      <a:pt x="373" y="59"/>
                    </a:lnTo>
                    <a:lnTo>
                      <a:pt x="364" y="39"/>
                    </a:lnTo>
                    <a:lnTo>
                      <a:pt x="351" y="23"/>
                    </a:lnTo>
                    <a:lnTo>
                      <a:pt x="350" y="2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" name="Freeform 41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466" y="5"/>
                  </a:cxn>
                  <a:cxn ang="0">
                    <a:pos x="403" y="6"/>
                  </a:cxn>
                  <a:cxn ang="0">
                    <a:pos x="403" y="11"/>
                  </a:cxn>
                  <a:cxn ang="0">
                    <a:pos x="442" y="27"/>
                  </a:cxn>
                  <a:cxn ang="0">
                    <a:pos x="447" y="29"/>
                  </a:cxn>
                  <a:cxn ang="0">
                    <a:pos x="447" y="34"/>
                  </a:cxn>
                  <a:cxn ang="0">
                    <a:pos x="447" y="39"/>
                  </a:cxn>
                  <a:cxn ang="0">
                    <a:pos x="448" y="59"/>
                  </a:cxn>
                  <a:cxn ang="0">
                    <a:pos x="448" y="79"/>
                  </a:cxn>
                  <a:cxn ang="0">
                    <a:pos x="449" y="89"/>
                  </a:cxn>
                  <a:cxn ang="0">
                    <a:pos x="449" y="151"/>
                  </a:cxn>
                  <a:cxn ang="0">
                    <a:pos x="449" y="171"/>
                  </a:cxn>
                  <a:cxn ang="0">
                    <a:pos x="448" y="191"/>
                  </a:cxn>
                  <a:cxn ang="0">
                    <a:pos x="448" y="222"/>
                  </a:cxn>
                  <a:cxn ang="0">
                    <a:pos x="403" y="244"/>
                  </a:cxn>
                  <a:cxn ang="0">
                    <a:pos x="403" y="250"/>
                  </a:cxn>
                  <a:cxn ang="0">
                    <a:pos x="443" y="247"/>
                  </a:cxn>
                  <a:cxn ang="0">
                    <a:pos x="463" y="247"/>
                  </a:cxn>
                  <a:cxn ang="0">
                    <a:pos x="547" y="247"/>
                  </a:cxn>
                  <a:cxn ang="0">
                    <a:pos x="550" y="244"/>
                  </a:cxn>
                  <a:cxn ang="0">
                    <a:pos x="507" y="223"/>
                  </a:cxn>
                  <a:cxn ang="0">
                    <a:pos x="505" y="219"/>
                  </a:cxn>
                  <a:cxn ang="0">
                    <a:pos x="505" y="211"/>
                  </a:cxn>
                  <a:cxn ang="0">
                    <a:pos x="504" y="191"/>
                  </a:cxn>
                  <a:cxn ang="0">
                    <a:pos x="503" y="171"/>
                  </a:cxn>
                  <a:cxn ang="0">
                    <a:pos x="503" y="151"/>
                  </a:cxn>
                  <a:cxn ang="0">
                    <a:pos x="503" y="141"/>
                  </a:cxn>
                  <a:cxn ang="0">
                    <a:pos x="503" y="99"/>
                  </a:cxn>
                  <a:cxn ang="0">
                    <a:pos x="503" y="79"/>
                  </a:cxn>
                  <a:cxn ang="0">
                    <a:pos x="503" y="69"/>
                  </a:cxn>
                  <a:cxn ang="0">
                    <a:pos x="503" y="49"/>
                  </a:cxn>
                  <a:cxn ang="0">
                    <a:pos x="504" y="27"/>
                  </a:cxn>
                  <a:cxn ang="0">
                    <a:pos x="504" y="10"/>
                  </a:cxn>
                  <a:cxn ang="0">
                    <a:pos x="488" y="7"/>
                  </a:cxn>
                  <a:cxn ang="0">
                    <a:pos x="466" y="5"/>
                  </a:cxn>
                </a:cxnLst>
                <a:rect l="0" t="0" r="r" b="b"/>
                <a:pathLst>
                  <a:path w="725" h="254">
                    <a:moveTo>
                      <a:pt x="466" y="5"/>
                    </a:moveTo>
                    <a:lnTo>
                      <a:pt x="403" y="6"/>
                    </a:lnTo>
                    <a:lnTo>
                      <a:pt x="403" y="11"/>
                    </a:lnTo>
                    <a:lnTo>
                      <a:pt x="442" y="27"/>
                    </a:lnTo>
                    <a:lnTo>
                      <a:pt x="447" y="29"/>
                    </a:lnTo>
                    <a:lnTo>
                      <a:pt x="447" y="34"/>
                    </a:lnTo>
                    <a:lnTo>
                      <a:pt x="447" y="39"/>
                    </a:lnTo>
                    <a:lnTo>
                      <a:pt x="448" y="59"/>
                    </a:lnTo>
                    <a:lnTo>
                      <a:pt x="448" y="79"/>
                    </a:lnTo>
                    <a:lnTo>
                      <a:pt x="449" y="89"/>
                    </a:lnTo>
                    <a:lnTo>
                      <a:pt x="449" y="151"/>
                    </a:lnTo>
                    <a:lnTo>
                      <a:pt x="449" y="171"/>
                    </a:lnTo>
                    <a:lnTo>
                      <a:pt x="448" y="191"/>
                    </a:lnTo>
                    <a:lnTo>
                      <a:pt x="448" y="222"/>
                    </a:lnTo>
                    <a:lnTo>
                      <a:pt x="403" y="244"/>
                    </a:lnTo>
                    <a:lnTo>
                      <a:pt x="403" y="250"/>
                    </a:lnTo>
                    <a:lnTo>
                      <a:pt x="443" y="247"/>
                    </a:lnTo>
                    <a:lnTo>
                      <a:pt x="463" y="247"/>
                    </a:lnTo>
                    <a:lnTo>
                      <a:pt x="547" y="247"/>
                    </a:lnTo>
                    <a:lnTo>
                      <a:pt x="550" y="244"/>
                    </a:lnTo>
                    <a:lnTo>
                      <a:pt x="507" y="223"/>
                    </a:lnTo>
                    <a:lnTo>
                      <a:pt x="505" y="219"/>
                    </a:lnTo>
                    <a:lnTo>
                      <a:pt x="505" y="211"/>
                    </a:lnTo>
                    <a:lnTo>
                      <a:pt x="504" y="191"/>
                    </a:lnTo>
                    <a:lnTo>
                      <a:pt x="503" y="171"/>
                    </a:lnTo>
                    <a:lnTo>
                      <a:pt x="503" y="151"/>
                    </a:lnTo>
                    <a:lnTo>
                      <a:pt x="503" y="141"/>
                    </a:lnTo>
                    <a:lnTo>
                      <a:pt x="503" y="99"/>
                    </a:lnTo>
                    <a:lnTo>
                      <a:pt x="503" y="79"/>
                    </a:lnTo>
                    <a:lnTo>
                      <a:pt x="503" y="69"/>
                    </a:lnTo>
                    <a:lnTo>
                      <a:pt x="503" y="49"/>
                    </a:lnTo>
                    <a:lnTo>
                      <a:pt x="504" y="27"/>
                    </a:lnTo>
                    <a:lnTo>
                      <a:pt x="504" y="10"/>
                    </a:lnTo>
                    <a:lnTo>
                      <a:pt x="488" y="7"/>
                    </a:lnTo>
                    <a:lnTo>
                      <a:pt x="466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" name="Freeform 42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547" y="247"/>
                  </a:cxn>
                  <a:cxn ang="0">
                    <a:pos x="463" y="247"/>
                  </a:cxn>
                  <a:cxn ang="0">
                    <a:pos x="489" y="247"/>
                  </a:cxn>
                  <a:cxn ang="0">
                    <a:pos x="510" y="247"/>
                  </a:cxn>
                  <a:cxn ang="0">
                    <a:pos x="528" y="248"/>
                  </a:cxn>
                  <a:cxn ang="0">
                    <a:pos x="545" y="249"/>
                  </a:cxn>
                  <a:cxn ang="0">
                    <a:pos x="547" y="247"/>
                  </a:cxn>
                </a:cxnLst>
                <a:rect l="0" t="0" r="r" b="b"/>
                <a:pathLst>
                  <a:path w="725" h="254">
                    <a:moveTo>
                      <a:pt x="547" y="247"/>
                    </a:moveTo>
                    <a:lnTo>
                      <a:pt x="463" y="247"/>
                    </a:lnTo>
                    <a:lnTo>
                      <a:pt x="489" y="247"/>
                    </a:lnTo>
                    <a:lnTo>
                      <a:pt x="510" y="247"/>
                    </a:lnTo>
                    <a:lnTo>
                      <a:pt x="528" y="248"/>
                    </a:lnTo>
                    <a:lnTo>
                      <a:pt x="545" y="249"/>
                    </a:lnTo>
                    <a:lnTo>
                      <a:pt x="547" y="2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Freeform 43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712" y="115"/>
                  </a:cxn>
                  <a:cxn ang="0">
                    <a:pos x="598" y="115"/>
                  </a:cxn>
                  <a:cxn ang="0">
                    <a:pos x="621" y="117"/>
                  </a:cxn>
                  <a:cxn ang="0">
                    <a:pos x="642" y="124"/>
                  </a:cxn>
                  <a:cxn ang="0">
                    <a:pos x="658" y="138"/>
                  </a:cxn>
                  <a:cxn ang="0">
                    <a:pos x="665" y="160"/>
                  </a:cxn>
                  <a:cxn ang="0">
                    <a:pos x="660" y="181"/>
                  </a:cxn>
                  <a:cxn ang="0">
                    <a:pos x="649" y="199"/>
                  </a:cxn>
                  <a:cxn ang="0">
                    <a:pos x="633" y="213"/>
                  </a:cxn>
                  <a:cxn ang="0">
                    <a:pos x="613" y="224"/>
                  </a:cxn>
                  <a:cxn ang="0">
                    <a:pos x="592" y="232"/>
                  </a:cxn>
                  <a:cxn ang="0">
                    <a:pos x="571" y="236"/>
                  </a:cxn>
                  <a:cxn ang="0">
                    <a:pos x="567" y="253"/>
                  </a:cxn>
                  <a:cxn ang="0">
                    <a:pos x="587" y="250"/>
                  </a:cxn>
                  <a:cxn ang="0">
                    <a:pos x="609" y="247"/>
                  </a:cxn>
                  <a:cxn ang="0">
                    <a:pos x="632" y="242"/>
                  </a:cxn>
                  <a:cxn ang="0">
                    <a:pos x="654" y="235"/>
                  </a:cxn>
                  <a:cxn ang="0">
                    <a:pos x="674" y="226"/>
                  </a:cxn>
                  <a:cxn ang="0">
                    <a:pos x="693" y="214"/>
                  </a:cxn>
                  <a:cxn ang="0">
                    <a:pos x="708" y="200"/>
                  </a:cxn>
                  <a:cxn ang="0">
                    <a:pos x="719" y="182"/>
                  </a:cxn>
                  <a:cxn ang="0">
                    <a:pos x="724" y="160"/>
                  </a:cxn>
                  <a:cxn ang="0">
                    <a:pos x="721" y="134"/>
                  </a:cxn>
                  <a:cxn ang="0">
                    <a:pos x="712" y="115"/>
                  </a:cxn>
                </a:cxnLst>
                <a:rect l="0" t="0" r="r" b="b"/>
                <a:pathLst>
                  <a:path w="725" h="254">
                    <a:moveTo>
                      <a:pt x="712" y="115"/>
                    </a:moveTo>
                    <a:lnTo>
                      <a:pt x="598" y="115"/>
                    </a:lnTo>
                    <a:lnTo>
                      <a:pt x="621" y="117"/>
                    </a:lnTo>
                    <a:lnTo>
                      <a:pt x="642" y="124"/>
                    </a:lnTo>
                    <a:lnTo>
                      <a:pt x="658" y="138"/>
                    </a:lnTo>
                    <a:lnTo>
                      <a:pt x="665" y="160"/>
                    </a:lnTo>
                    <a:lnTo>
                      <a:pt x="660" y="181"/>
                    </a:lnTo>
                    <a:lnTo>
                      <a:pt x="649" y="199"/>
                    </a:lnTo>
                    <a:lnTo>
                      <a:pt x="633" y="213"/>
                    </a:lnTo>
                    <a:lnTo>
                      <a:pt x="613" y="224"/>
                    </a:lnTo>
                    <a:lnTo>
                      <a:pt x="592" y="232"/>
                    </a:lnTo>
                    <a:lnTo>
                      <a:pt x="571" y="236"/>
                    </a:lnTo>
                    <a:lnTo>
                      <a:pt x="567" y="253"/>
                    </a:lnTo>
                    <a:lnTo>
                      <a:pt x="587" y="250"/>
                    </a:lnTo>
                    <a:lnTo>
                      <a:pt x="609" y="247"/>
                    </a:lnTo>
                    <a:lnTo>
                      <a:pt x="632" y="242"/>
                    </a:lnTo>
                    <a:lnTo>
                      <a:pt x="654" y="235"/>
                    </a:lnTo>
                    <a:lnTo>
                      <a:pt x="674" y="226"/>
                    </a:lnTo>
                    <a:lnTo>
                      <a:pt x="693" y="214"/>
                    </a:lnTo>
                    <a:lnTo>
                      <a:pt x="708" y="200"/>
                    </a:lnTo>
                    <a:lnTo>
                      <a:pt x="719" y="182"/>
                    </a:lnTo>
                    <a:lnTo>
                      <a:pt x="724" y="160"/>
                    </a:lnTo>
                    <a:lnTo>
                      <a:pt x="721" y="134"/>
                    </a:lnTo>
                    <a:lnTo>
                      <a:pt x="712" y="1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Freeform 44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598" y="3"/>
                  </a:cxn>
                  <a:cxn ang="0">
                    <a:pos x="592" y="23"/>
                  </a:cxn>
                  <a:cxn ang="0">
                    <a:pos x="587" y="42"/>
                  </a:cxn>
                  <a:cxn ang="0">
                    <a:pos x="582" y="62"/>
                  </a:cxn>
                  <a:cxn ang="0">
                    <a:pos x="578" y="82"/>
                  </a:cxn>
                  <a:cxn ang="0">
                    <a:pos x="574" y="101"/>
                  </a:cxn>
                  <a:cxn ang="0">
                    <a:pos x="580" y="116"/>
                  </a:cxn>
                  <a:cxn ang="0">
                    <a:pos x="589" y="115"/>
                  </a:cxn>
                  <a:cxn ang="0">
                    <a:pos x="712" y="115"/>
                  </a:cxn>
                  <a:cxn ang="0">
                    <a:pos x="711" y="113"/>
                  </a:cxn>
                  <a:cxn ang="0">
                    <a:pos x="697" y="98"/>
                  </a:cxn>
                  <a:cxn ang="0">
                    <a:pos x="678" y="88"/>
                  </a:cxn>
                  <a:cxn ang="0">
                    <a:pos x="658" y="82"/>
                  </a:cxn>
                  <a:cxn ang="0">
                    <a:pos x="648" y="81"/>
                  </a:cxn>
                  <a:cxn ang="0">
                    <a:pos x="605" y="81"/>
                  </a:cxn>
                  <a:cxn ang="0">
                    <a:pos x="612" y="49"/>
                  </a:cxn>
                  <a:cxn ang="0">
                    <a:pos x="722" y="49"/>
                  </a:cxn>
                  <a:cxn ang="0">
                    <a:pos x="722" y="6"/>
                  </a:cxn>
                  <a:cxn ang="0">
                    <a:pos x="662" y="6"/>
                  </a:cxn>
                  <a:cxn ang="0">
                    <a:pos x="638" y="5"/>
                  </a:cxn>
                  <a:cxn ang="0">
                    <a:pos x="616" y="4"/>
                  </a:cxn>
                  <a:cxn ang="0">
                    <a:pos x="598" y="3"/>
                  </a:cxn>
                </a:cxnLst>
                <a:rect l="0" t="0" r="r" b="b"/>
                <a:pathLst>
                  <a:path w="725" h="254">
                    <a:moveTo>
                      <a:pt x="598" y="3"/>
                    </a:moveTo>
                    <a:lnTo>
                      <a:pt x="592" y="23"/>
                    </a:lnTo>
                    <a:lnTo>
                      <a:pt x="587" y="42"/>
                    </a:lnTo>
                    <a:lnTo>
                      <a:pt x="582" y="62"/>
                    </a:lnTo>
                    <a:lnTo>
                      <a:pt x="578" y="82"/>
                    </a:lnTo>
                    <a:lnTo>
                      <a:pt x="574" y="101"/>
                    </a:lnTo>
                    <a:lnTo>
                      <a:pt x="580" y="116"/>
                    </a:lnTo>
                    <a:lnTo>
                      <a:pt x="589" y="115"/>
                    </a:lnTo>
                    <a:lnTo>
                      <a:pt x="712" y="115"/>
                    </a:lnTo>
                    <a:lnTo>
                      <a:pt x="711" y="113"/>
                    </a:lnTo>
                    <a:lnTo>
                      <a:pt x="697" y="98"/>
                    </a:lnTo>
                    <a:lnTo>
                      <a:pt x="678" y="88"/>
                    </a:lnTo>
                    <a:lnTo>
                      <a:pt x="658" y="82"/>
                    </a:lnTo>
                    <a:lnTo>
                      <a:pt x="648" y="81"/>
                    </a:lnTo>
                    <a:lnTo>
                      <a:pt x="605" y="81"/>
                    </a:lnTo>
                    <a:lnTo>
                      <a:pt x="612" y="49"/>
                    </a:lnTo>
                    <a:lnTo>
                      <a:pt x="722" y="49"/>
                    </a:lnTo>
                    <a:lnTo>
                      <a:pt x="722" y="6"/>
                    </a:lnTo>
                    <a:lnTo>
                      <a:pt x="662" y="6"/>
                    </a:lnTo>
                    <a:lnTo>
                      <a:pt x="638" y="5"/>
                    </a:lnTo>
                    <a:lnTo>
                      <a:pt x="616" y="4"/>
                    </a:lnTo>
                    <a:lnTo>
                      <a:pt x="598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Freeform 45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621" y="79"/>
                  </a:cxn>
                  <a:cxn ang="0">
                    <a:pos x="605" y="81"/>
                  </a:cxn>
                  <a:cxn ang="0">
                    <a:pos x="648" y="81"/>
                  </a:cxn>
                  <a:cxn ang="0">
                    <a:pos x="636" y="80"/>
                  </a:cxn>
                  <a:cxn ang="0">
                    <a:pos x="621" y="79"/>
                  </a:cxn>
                </a:cxnLst>
                <a:rect l="0" t="0" r="r" b="b"/>
                <a:pathLst>
                  <a:path w="725" h="254">
                    <a:moveTo>
                      <a:pt x="621" y="79"/>
                    </a:moveTo>
                    <a:lnTo>
                      <a:pt x="605" y="81"/>
                    </a:lnTo>
                    <a:lnTo>
                      <a:pt x="648" y="81"/>
                    </a:lnTo>
                    <a:lnTo>
                      <a:pt x="636" y="80"/>
                    </a:lnTo>
                    <a:lnTo>
                      <a:pt x="621" y="7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" name="Freeform 46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722" y="49"/>
                  </a:cxn>
                  <a:cxn ang="0">
                    <a:pos x="713" y="49"/>
                  </a:cxn>
                  <a:cxn ang="0">
                    <a:pos x="716" y="52"/>
                  </a:cxn>
                  <a:cxn ang="0">
                    <a:pos x="716" y="58"/>
                  </a:cxn>
                  <a:cxn ang="0">
                    <a:pos x="722" y="58"/>
                  </a:cxn>
                  <a:cxn ang="0">
                    <a:pos x="722" y="49"/>
                  </a:cxn>
                </a:cxnLst>
                <a:rect l="0" t="0" r="r" b="b"/>
                <a:pathLst>
                  <a:path w="725" h="254">
                    <a:moveTo>
                      <a:pt x="722" y="49"/>
                    </a:moveTo>
                    <a:lnTo>
                      <a:pt x="713" y="49"/>
                    </a:lnTo>
                    <a:lnTo>
                      <a:pt x="716" y="52"/>
                    </a:lnTo>
                    <a:lnTo>
                      <a:pt x="716" y="58"/>
                    </a:lnTo>
                    <a:lnTo>
                      <a:pt x="722" y="58"/>
                    </a:lnTo>
                    <a:lnTo>
                      <a:pt x="722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Freeform 47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722" y="3"/>
                  </a:cxn>
                  <a:cxn ang="0">
                    <a:pos x="704" y="4"/>
                  </a:cxn>
                  <a:cxn ang="0">
                    <a:pos x="683" y="5"/>
                  </a:cxn>
                  <a:cxn ang="0">
                    <a:pos x="662" y="6"/>
                  </a:cxn>
                  <a:cxn ang="0">
                    <a:pos x="722" y="6"/>
                  </a:cxn>
                  <a:cxn ang="0">
                    <a:pos x="722" y="3"/>
                  </a:cxn>
                </a:cxnLst>
                <a:rect l="0" t="0" r="r" b="b"/>
                <a:pathLst>
                  <a:path w="725" h="254">
                    <a:moveTo>
                      <a:pt x="722" y="3"/>
                    </a:moveTo>
                    <a:lnTo>
                      <a:pt x="704" y="4"/>
                    </a:lnTo>
                    <a:lnTo>
                      <a:pt x="683" y="5"/>
                    </a:lnTo>
                    <a:lnTo>
                      <a:pt x="662" y="6"/>
                    </a:lnTo>
                    <a:lnTo>
                      <a:pt x="722" y="6"/>
                    </a:lnTo>
                    <a:lnTo>
                      <a:pt x="722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0" name="Freeform 48"/>
            <p:cNvSpPr>
              <a:spLocks/>
            </p:cNvSpPr>
            <p:nvPr/>
          </p:nvSpPr>
          <p:spPr bwMode="auto">
            <a:xfrm>
              <a:off x="8875" y="563"/>
              <a:ext cx="743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42" y="0"/>
                </a:cxn>
              </a:cxnLst>
              <a:rect l="0" t="0" r="r" b="b"/>
              <a:pathLst>
                <a:path w="743" h="20">
                  <a:moveTo>
                    <a:pt x="0" y="0"/>
                  </a:moveTo>
                  <a:lnTo>
                    <a:pt x="742" y="0"/>
                  </a:lnTo>
                </a:path>
              </a:pathLst>
            </a:custGeom>
            <a:noFill/>
            <a:ln w="44449">
              <a:solidFill>
                <a:srgbClr val="008BB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pic>
        <p:nvPicPr>
          <p:cNvPr id="46" name="Рисунок 45" descr="IEA Home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43977" y="141278"/>
            <a:ext cx="1764000" cy="70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056" y="1450385"/>
            <a:ext cx="5508377" cy="5444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2688" y="3999300"/>
            <a:ext cx="5508377" cy="2967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8137" y="286909"/>
            <a:ext cx="7938671" cy="2071149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Результаты российских учащихся 11 класса</a:t>
            </a:r>
            <a:r>
              <a:rPr lang="en-US" dirty="0" smtClean="0"/>
              <a:t>, </a:t>
            </a:r>
            <a:r>
              <a:rPr lang="ru-RU" dirty="0" smtClean="0"/>
              <a:t>изучавших профильный курс математики</a:t>
            </a:r>
            <a:r>
              <a:rPr lang="en-US" dirty="0" smtClean="0"/>
              <a:t>, </a:t>
            </a:r>
            <a:r>
              <a:rPr lang="ru-RU" dirty="0" smtClean="0"/>
              <a:t>по содержательным областям и видам деятельности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808" y="3150146"/>
            <a:ext cx="5387065" cy="3275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441" y="3150145"/>
            <a:ext cx="5400600" cy="3302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809" y="269826"/>
            <a:ext cx="2905125" cy="2655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937" y="286909"/>
            <a:ext cx="9738871" cy="77500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Динамика результатов российских учащихся за период с 1995 по 2015 годы</a:t>
            </a:r>
            <a:endParaRPr lang="ru-RU" dirty="0"/>
          </a:p>
        </p:txBody>
      </p:sp>
      <p:pic>
        <p:nvPicPr>
          <p:cNvPr id="4" name="Рисунок 3" descr="PISA_WebBanner6-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964761" y="6174482"/>
            <a:ext cx="2688850" cy="828000"/>
          </a:xfrm>
          <a:prstGeom prst="rect">
            <a:avLst/>
          </a:prstGeom>
        </p:spPr>
      </p:pic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10620945" y="917898"/>
            <a:ext cx="1021581" cy="1011039"/>
            <a:chOff x="8845" y="281"/>
            <a:chExt cx="816" cy="685"/>
          </a:xfrm>
        </p:grpSpPr>
        <p:sp>
          <p:nvSpPr>
            <p:cNvPr id="126" name="Freeform 10"/>
            <p:cNvSpPr>
              <a:spLocks/>
            </p:cNvSpPr>
            <p:nvPr/>
          </p:nvSpPr>
          <p:spPr bwMode="auto">
            <a:xfrm>
              <a:off x="8845" y="281"/>
              <a:ext cx="816" cy="685"/>
            </a:xfrm>
            <a:custGeom>
              <a:avLst/>
              <a:gdLst/>
              <a:ahLst/>
              <a:cxnLst>
                <a:cxn ang="0">
                  <a:pos x="0" y="684"/>
                </a:cxn>
                <a:cxn ang="0">
                  <a:pos x="816" y="684"/>
                </a:cxn>
                <a:cxn ang="0">
                  <a:pos x="816" y="0"/>
                </a:cxn>
                <a:cxn ang="0">
                  <a:pos x="0" y="0"/>
                </a:cxn>
                <a:cxn ang="0">
                  <a:pos x="0" y="684"/>
                </a:cxn>
              </a:cxnLst>
              <a:rect l="0" t="0" r="r" b="b"/>
              <a:pathLst>
                <a:path w="816" h="685">
                  <a:moveTo>
                    <a:pt x="0" y="684"/>
                  </a:moveTo>
                  <a:lnTo>
                    <a:pt x="816" y="684"/>
                  </a:lnTo>
                  <a:lnTo>
                    <a:pt x="816" y="0"/>
                  </a:lnTo>
                  <a:lnTo>
                    <a:pt x="0" y="0"/>
                  </a:lnTo>
                  <a:lnTo>
                    <a:pt x="0" y="68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6" name="Group 11"/>
            <p:cNvGrpSpPr>
              <a:grpSpLocks/>
            </p:cNvGrpSpPr>
            <p:nvPr/>
          </p:nvGrpSpPr>
          <p:grpSpPr bwMode="auto">
            <a:xfrm>
              <a:off x="8887" y="336"/>
              <a:ext cx="727" cy="154"/>
              <a:chOff x="8887" y="336"/>
              <a:chExt cx="727" cy="154"/>
            </a:xfrm>
          </p:grpSpPr>
          <p:sp>
            <p:nvSpPr>
              <p:cNvPr id="143" name="Freeform 12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89" y="20"/>
                  </a:cxn>
                  <a:cxn ang="0">
                    <a:pos x="53" y="20"/>
                  </a:cxn>
                  <a:cxn ang="0">
                    <a:pos x="53" y="29"/>
                  </a:cxn>
                  <a:cxn ang="0">
                    <a:pos x="53" y="39"/>
                  </a:cxn>
                  <a:cxn ang="0">
                    <a:pos x="53" y="118"/>
                  </a:cxn>
                  <a:cxn ang="0">
                    <a:pos x="53" y="126"/>
                  </a:cxn>
                  <a:cxn ang="0">
                    <a:pos x="52" y="131"/>
                  </a:cxn>
                  <a:cxn ang="0">
                    <a:pos x="52" y="135"/>
                  </a:cxn>
                  <a:cxn ang="0">
                    <a:pos x="51" y="137"/>
                  </a:cxn>
                  <a:cxn ang="0">
                    <a:pos x="27" y="146"/>
                  </a:cxn>
                  <a:cxn ang="0">
                    <a:pos x="27" y="149"/>
                  </a:cxn>
                  <a:cxn ang="0">
                    <a:pos x="48" y="148"/>
                  </a:cxn>
                  <a:cxn ang="0">
                    <a:pos x="67" y="148"/>
                  </a:cxn>
                  <a:cxn ang="0">
                    <a:pos x="111" y="148"/>
                  </a:cxn>
                  <a:cxn ang="0">
                    <a:pos x="114" y="146"/>
                  </a:cxn>
                  <a:cxn ang="0">
                    <a:pos x="92" y="138"/>
                  </a:cxn>
                  <a:cxn ang="0">
                    <a:pos x="90" y="137"/>
                  </a:cxn>
                  <a:cxn ang="0">
                    <a:pos x="89" y="131"/>
                  </a:cxn>
                  <a:cxn ang="0">
                    <a:pos x="88" y="118"/>
                  </a:cxn>
                  <a:cxn ang="0">
                    <a:pos x="88" y="39"/>
                  </a:cxn>
                  <a:cxn ang="0">
                    <a:pos x="88" y="29"/>
                  </a:cxn>
                  <a:cxn ang="0">
                    <a:pos x="89" y="20"/>
                  </a:cxn>
                </a:cxnLst>
                <a:rect l="0" t="0" r="r" b="b"/>
                <a:pathLst>
                  <a:path w="727" h="154">
                    <a:moveTo>
                      <a:pt x="89" y="20"/>
                    </a:moveTo>
                    <a:lnTo>
                      <a:pt x="53" y="20"/>
                    </a:lnTo>
                    <a:lnTo>
                      <a:pt x="53" y="29"/>
                    </a:lnTo>
                    <a:lnTo>
                      <a:pt x="53" y="39"/>
                    </a:lnTo>
                    <a:lnTo>
                      <a:pt x="53" y="118"/>
                    </a:lnTo>
                    <a:lnTo>
                      <a:pt x="53" y="126"/>
                    </a:lnTo>
                    <a:lnTo>
                      <a:pt x="52" y="131"/>
                    </a:lnTo>
                    <a:lnTo>
                      <a:pt x="52" y="135"/>
                    </a:lnTo>
                    <a:lnTo>
                      <a:pt x="51" y="137"/>
                    </a:lnTo>
                    <a:lnTo>
                      <a:pt x="27" y="146"/>
                    </a:lnTo>
                    <a:lnTo>
                      <a:pt x="27" y="149"/>
                    </a:lnTo>
                    <a:lnTo>
                      <a:pt x="48" y="148"/>
                    </a:lnTo>
                    <a:lnTo>
                      <a:pt x="67" y="148"/>
                    </a:lnTo>
                    <a:lnTo>
                      <a:pt x="111" y="148"/>
                    </a:lnTo>
                    <a:lnTo>
                      <a:pt x="114" y="146"/>
                    </a:lnTo>
                    <a:lnTo>
                      <a:pt x="92" y="138"/>
                    </a:lnTo>
                    <a:lnTo>
                      <a:pt x="90" y="137"/>
                    </a:lnTo>
                    <a:lnTo>
                      <a:pt x="89" y="131"/>
                    </a:lnTo>
                    <a:lnTo>
                      <a:pt x="88" y="118"/>
                    </a:lnTo>
                    <a:lnTo>
                      <a:pt x="88" y="39"/>
                    </a:lnTo>
                    <a:lnTo>
                      <a:pt x="88" y="29"/>
                    </a:lnTo>
                    <a:lnTo>
                      <a:pt x="89" y="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4" name="Freeform 13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111" y="148"/>
                  </a:cxn>
                  <a:cxn ang="0">
                    <a:pos x="67" y="148"/>
                  </a:cxn>
                  <a:cxn ang="0">
                    <a:pos x="87" y="148"/>
                  </a:cxn>
                  <a:cxn ang="0">
                    <a:pos x="107" y="149"/>
                  </a:cxn>
                  <a:cxn ang="0">
                    <a:pos x="111" y="148"/>
                  </a:cxn>
                </a:cxnLst>
                <a:rect l="0" t="0" r="r" b="b"/>
                <a:pathLst>
                  <a:path w="727" h="154">
                    <a:moveTo>
                      <a:pt x="111" y="148"/>
                    </a:moveTo>
                    <a:lnTo>
                      <a:pt x="67" y="148"/>
                    </a:lnTo>
                    <a:lnTo>
                      <a:pt x="87" y="148"/>
                    </a:lnTo>
                    <a:lnTo>
                      <a:pt x="107" y="149"/>
                    </a:lnTo>
                    <a:lnTo>
                      <a:pt x="111" y="1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5" name="Freeform 14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0" y="45"/>
                  </a:cxn>
                  <a:cxn ang="0">
                    <a:pos x="3" y="45"/>
                  </a:cxn>
                  <a:cxn ang="0">
                    <a:pos x="10" y="27"/>
                  </a:cxn>
                  <a:cxn ang="0">
                    <a:pos x="12" y="20"/>
                  </a:cxn>
                  <a:cxn ang="0">
                    <a:pos x="142" y="20"/>
                  </a:cxn>
                  <a:cxn ang="0">
                    <a:pos x="142" y="5"/>
                  </a:cxn>
                  <a:cxn ang="0">
                    <a:pos x="82" y="5"/>
                  </a:cxn>
                  <a:cxn ang="0">
                    <a:pos x="59" y="5"/>
                  </a:cxn>
                  <a:cxn ang="0">
                    <a:pos x="38" y="4"/>
                  </a:cxn>
                  <a:cxn ang="0">
                    <a:pos x="1" y="3"/>
                  </a:cxn>
                </a:cxnLst>
                <a:rect l="0" t="0" r="r" b="b"/>
                <a:pathLst>
                  <a:path w="727" h="154">
                    <a:moveTo>
                      <a:pt x="1" y="3"/>
                    </a:moveTo>
                    <a:lnTo>
                      <a:pt x="0" y="45"/>
                    </a:lnTo>
                    <a:lnTo>
                      <a:pt x="3" y="45"/>
                    </a:lnTo>
                    <a:lnTo>
                      <a:pt x="10" y="27"/>
                    </a:lnTo>
                    <a:lnTo>
                      <a:pt x="12" y="20"/>
                    </a:lnTo>
                    <a:lnTo>
                      <a:pt x="142" y="20"/>
                    </a:lnTo>
                    <a:lnTo>
                      <a:pt x="142" y="5"/>
                    </a:lnTo>
                    <a:lnTo>
                      <a:pt x="82" y="5"/>
                    </a:lnTo>
                    <a:lnTo>
                      <a:pt x="59" y="5"/>
                    </a:lnTo>
                    <a:lnTo>
                      <a:pt x="38" y="4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6" name="Freeform 15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142" y="20"/>
                  </a:cxn>
                  <a:cxn ang="0">
                    <a:pos x="129" y="20"/>
                  </a:cxn>
                  <a:cxn ang="0">
                    <a:pos x="132" y="27"/>
                  </a:cxn>
                  <a:cxn ang="0">
                    <a:pos x="138" y="45"/>
                  </a:cxn>
                  <a:cxn ang="0">
                    <a:pos x="142" y="45"/>
                  </a:cxn>
                  <a:cxn ang="0">
                    <a:pos x="142" y="20"/>
                  </a:cxn>
                </a:cxnLst>
                <a:rect l="0" t="0" r="r" b="b"/>
                <a:pathLst>
                  <a:path w="727" h="154">
                    <a:moveTo>
                      <a:pt x="142" y="20"/>
                    </a:moveTo>
                    <a:lnTo>
                      <a:pt x="129" y="20"/>
                    </a:lnTo>
                    <a:lnTo>
                      <a:pt x="132" y="27"/>
                    </a:lnTo>
                    <a:lnTo>
                      <a:pt x="138" y="45"/>
                    </a:lnTo>
                    <a:lnTo>
                      <a:pt x="142" y="45"/>
                    </a:lnTo>
                    <a:lnTo>
                      <a:pt x="142" y="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7" name="Freeform 16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142" y="3"/>
                  </a:cxn>
                  <a:cxn ang="0">
                    <a:pos x="102" y="5"/>
                  </a:cxn>
                  <a:cxn ang="0">
                    <a:pos x="82" y="5"/>
                  </a:cxn>
                  <a:cxn ang="0">
                    <a:pos x="142" y="5"/>
                  </a:cxn>
                  <a:cxn ang="0">
                    <a:pos x="142" y="3"/>
                  </a:cxn>
                </a:cxnLst>
                <a:rect l="0" t="0" r="r" b="b"/>
                <a:pathLst>
                  <a:path w="727" h="154">
                    <a:moveTo>
                      <a:pt x="142" y="3"/>
                    </a:moveTo>
                    <a:lnTo>
                      <a:pt x="102" y="5"/>
                    </a:lnTo>
                    <a:lnTo>
                      <a:pt x="82" y="5"/>
                    </a:lnTo>
                    <a:lnTo>
                      <a:pt x="142" y="5"/>
                    </a:lnTo>
                    <a:lnTo>
                      <a:pt x="142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8" name="Freeform 17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152" y="3"/>
                  </a:cxn>
                  <a:cxn ang="0">
                    <a:pos x="150" y="6"/>
                  </a:cxn>
                  <a:cxn ang="0">
                    <a:pos x="174" y="16"/>
                  </a:cxn>
                  <a:cxn ang="0">
                    <a:pos x="174" y="136"/>
                  </a:cxn>
                  <a:cxn ang="0">
                    <a:pos x="150" y="146"/>
                  </a:cxn>
                  <a:cxn ang="0">
                    <a:pos x="150" y="149"/>
                  </a:cxn>
                  <a:cxn ang="0">
                    <a:pos x="170" y="148"/>
                  </a:cxn>
                  <a:cxn ang="0">
                    <a:pos x="190" y="148"/>
                  </a:cxn>
                  <a:cxn ang="0">
                    <a:pos x="231" y="148"/>
                  </a:cxn>
                  <a:cxn ang="0">
                    <a:pos x="232" y="146"/>
                  </a:cxn>
                  <a:cxn ang="0">
                    <a:pos x="216" y="139"/>
                  </a:cxn>
                  <a:cxn ang="0">
                    <a:pos x="211" y="137"/>
                  </a:cxn>
                  <a:cxn ang="0">
                    <a:pos x="209" y="122"/>
                  </a:cxn>
                  <a:cxn ang="0">
                    <a:pos x="208" y="110"/>
                  </a:cxn>
                  <a:cxn ang="0">
                    <a:pos x="208" y="16"/>
                  </a:cxn>
                  <a:cxn ang="0">
                    <a:pos x="232" y="6"/>
                  </a:cxn>
                  <a:cxn ang="0">
                    <a:pos x="232" y="5"/>
                  </a:cxn>
                  <a:cxn ang="0">
                    <a:pos x="192" y="5"/>
                  </a:cxn>
                  <a:cxn ang="0">
                    <a:pos x="172" y="4"/>
                  </a:cxn>
                  <a:cxn ang="0">
                    <a:pos x="152" y="3"/>
                  </a:cxn>
                </a:cxnLst>
                <a:rect l="0" t="0" r="r" b="b"/>
                <a:pathLst>
                  <a:path w="727" h="154">
                    <a:moveTo>
                      <a:pt x="152" y="3"/>
                    </a:moveTo>
                    <a:lnTo>
                      <a:pt x="150" y="6"/>
                    </a:lnTo>
                    <a:lnTo>
                      <a:pt x="174" y="16"/>
                    </a:lnTo>
                    <a:lnTo>
                      <a:pt x="174" y="136"/>
                    </a:lnTo>
                    <a:lnTo>
                      <a:pt x="150" y="146"/>
                    </a:lnTo>
                    <a:lnTo>
                      <a:pt x="150" y="149"/>
                    </a:lnTo>
                    <a:lnTo>
                      <a:pt x="170" y="148"/>
                    </a:lnTo>
                    <a:lnTo>
                      <a:pt x="190" y="148"/>
                    </a:lnTo>
                    <a:lnTo>
                      <a:pt x="231" y="148"/>
                    </a:lnTo>
                    <a:lnTo>
                      <a:pt x="232" y="146"/>
                    </a:lnTo>
                    <a:lnTo>
                      <a:pt x="216" y="139"/>
                    </a:lnTo>
                    <a:lnTo>
                      <a:pt x="211" y="137"/>
                    </a:lnTo>
                    <a:lnTo>
                      <a:pt x="209" y="122"/>
                    </a:lnTo>
                    <a:lnTo>
                      <a:pt x="208" y="110"/>
                    </a:lnTo>
                    <a:lnTo>
                      <a:pt x="208" y="16"/>
                    </a:lnTo>
                    <a:lnTo>
                      <a:pt x="232" y="6"/>
                    </a:lnTo>
                    <a:lnTo>
                      <a:pt x="232" y="5"/>
                    </a:lnTo>
                    <a:lnTo>
                      <a:pt x="192" y="5"/>
                    </a:lnTo>
                    <a:lnTo>
                      <a:pt x="172" y="4"/>
                    </a:lnTo>
                    <a:lnTo>
                      <a:pt x="152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9" name="Freeform 18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231" y="148"/>
                  </a:cxn>
                  <a:cxn ang="0">
                    <a:pos x="190" y="148"/>
                  </a:cxn>
                  <a:cxn ang="0">
                    <a:pos x="210" y="148"/>
                  </a:cxn>
                  <a:cxn ang="0">
                    <a:pos x="230" y="149"/>
                  </a:cxn>
                  <a:cxn ang="0">
                    <a:pos x="231" y="148"/>
                  </a:cxn>
                </a:cxnLst>
                <a:rect l="0" t="0" r="r" b="b"/>
                <a:pathLst>
                  <a:path w="727" h="154">
                    <a:moveTo>
                      <a:pt x="231" y="148"/>
                    </a:moveTo>
                    <a:lnTo>
                      <a:pt x="190" y="148"/>
                    </a:lnTo>
                    <a:lnTo>
                      <a:pt x="210" y="148"/>
                    </a:lnTo>
                    <a:lnTo>
                      <a:pt x="230" y="149"/>
                    </a:lnTo>
                    <a:lnTo>
                      <a:pt x="231" y="1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0" name="Freeform 19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232" y="3"/>
                  </a:cxn>
                  <a:cxn ang="0">
                    <a:pos x="212" y="4"/>
                  </a:cxn>
                  <a:cxn ang="0">
                    <a:pos x="192" y="5"/>
                  </a:cxn>
                  <a:cxn ang="0">
                    <a:pos x="232" y="5"/>
                  </a:cxn>
                  <a:cxn ang="0">
                    <a:pos x="232" y="3"/>
                  </a:cxn>
                </a:cxnLst>
                <a:rect l="0" t="0" r="r" b="b"/>
                <a:pathLst>
                  <a:path w="727" h="154">
                    <a:moveTo>
                      <a:pt x="232" y="3"/>
                    </a:moveTo>
                    <a:lnTo>
                      <a:pt x="212" y="4"/>
                    </a:lnTo>
                    <a:lnTo>
                      <a:pt x="192" y="5"/>
                    </a:lnTo>
                    <a:lnTo>
                      <a:pt x="232" y="5"/>
                    </a:lnTo>
                    <a:lnTo>
                      <a:pt x="232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1" name="Freeform 20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248" y="3"/>
                  </a:cxn>
                  <a:cxn ang="0">
                    <a:pos x="248" y="6"/>
                  </a:cxn>
                  <a:cxn ang="0">
                    <a:pos x="271" y="16"/>
                  </a:cxn>
                  <a:cxn ang="0">
                    <a:pos x="271" y="17"/>
                  </a:cxn>
                  <a:cxn ang="0">
                    <a:pos x="272" y="26"/>
                  </a:cxn>
                  <a:cxn ang="0">
                    <a:pos x="271" y="33"/>
                  </a:cxn>
                  <a:cxn ang="0">
                    <a:pos x="270" y="48"/>
                  </a:cxn>
                  <a:cxn ang="0">
                    <a:pos x="268" y="68"/>
                  </a:cxn>
                  <a:cxn ang="0">
                    <a:pos x="264" y="92"/>
                  </a:cxn>
                  <a:cxn ang="0">
                    <a:pos x="260" y="120"/>
                  </a:cxn>
                  <a:cxn ang="0">
                    <a:pos x="258" y="136"/>
                  </a:cxn>
                  <a:cxn ang="0">
                    <a:pos x="257" y="138"/>
                  </a:cxn>
                  <a:cxn ang="0">
                    <a:pos x="253" y="140"/>
                  </a:cxn>
                  <a:cxn ang="0">
                    <a:pos x="238" y="146"/>
                  </a:cxn>
                  <a:cxn ang="0">
                    <a:pos x="238" y="149"/>
                  </a:cxn>
                  <a:cxn ang="0">
                    <a:pos x="257" y="148"/>
                  </a:cxn>
                  <a:cxn ang="0">
                    <a:pos x="300" y="148"/>
                  </a:cxn>
                  <a:cxn ang="0">
                    <a:pos x="300" y="146"/>
                  </a:cxn>
                  <a:cxn ang="0">
                    <a:pos x="284" y="140"/>
                  </a:cxn>
                  <a:cxn ang="0">
                    <a:pos x="280" y="138"/>
                  </a:cxn>
                  <a:cxn ang="0">
                    <a:pos x="278" y="137"/>
                  </a:cxn>
                  <a:cxn ang="0">
                    <a:pos x="278" y="129"/>
                  </a:cxn>
                  <a:cxn ang="0">
                    <a:pos x="279" y="118"/>
                  </a:cxn>
                  <a:cxn ang="0">
                    <a:pos x="281" y="98"/>
                  </a:cxn>
                  <a:cxn ang="0">
                    <a:pos x="283" y="75"/>
                  </a:cxn>
                  <a:cxn ang="0">
                    <a:pos x="286" y="52"/>
                  </a:cxn>
                  <a:cxn ang="0">
                    <a:pos x="288" y="43"/>
                  </a:cxn>
                  <a:cxn ang="0">
                    <a:pos x="327" y="43"/>
                  </a:cxn>
                  <a:cxn ang="0">
                    <a:pos x="322" y="34"/>
                  </a:cxn>
                  <a:cxn ang="0">
                    <a:pos x="312" y="12"/>
                  </a:cxn>
                  <a:cxn ang="0">
                    <a:pos x="303" y="5"/>
                  </a:cxn>
                  <a:cxn ang="0">
                    <a:pos x="276" y="5"/>
                  </a:cxn>
                  <a:cxn ang="0">
                    <a:pos x="248" y="3"/>
                  </a:cxn>
                </a:cxnLst>
                <a:rect l="0" t="0" r="r" b="b"/>
                <a:pathLst>
                  <a:path w="727" h="154">
                    <a:moveTo>
                      <a:pt x="248" y="3"/>
                    </a:moveTo>
                    <a:lnTo>
                      <a:pt x="248" y="6"/>
                    </a:lnTo>
                    <a:lnTo>
                      <a:pt x="271" y="16"/>
                    </a:lnTo>
                    <a:lnTo>
                      <a:pt x="271" y="17"/>
                    </a:lnTo>
                    <a:lnTo>
                      <a:pt x="272" y="26"/>
                    </a:lnTo>
                    <a:lnTo>
                      <a:pt x="271" y="33"/>
                    </a:lnTo>
                    <a:lnTo>
                      <a:pt x="270" y="48"/>
                    </a:lnTo>
                    <a:lnTo>
                      <a:pt x="268" y="68"/>
                    </a:lnTo>
                    <a:lnTo>
                      <a:pt x="264" y="92"/>
                    </a:lnTo>
                    <a:lnTo>
                      <a:pt x="260" y="120"/>
                    </a:lnTo>
                    <a:lnTo>
                      <a:pt x="258" y="136"/>
                    </a:lnTo>
                    <a:lnTo>
                      <a:pt x="257" y="138"/>
                    </a:lnTo>
                    <a:lnTo>
                      <a:pt x="253" y="140"/>
                    </a:lnTo>
                    <a:lnTo>
                      <a:pt x="238" y="146"/>
                    </a:lnTo>
                    <a:lnTo>
                      <a:pt x="238" y="149"/>
                    </a:lnTo>
                    <a:lnTo>
                      <a:pt x="257" y="148"/>
                    </a:lnTo>
                    <a:lnTo>
                      <a:pt x="300" y="148"/>
                    </a:lnTo>
                    <a:lnTo>
                      <a:pt x="300" y="146"/>
                    </a:lnTo>
                    <a:lnTo>
                      <a:pt x="284" y="140"/>
                    </a:lnTo>
                    <a:lnTo>
                      <a:pt x="280" y="138"/>
                    </a:lnTo>
                    <a:lnTo>
                      <a:pt x="278" y="137"/>
                    </a:lnTo>
                    <a:lnTo>
                      <a:pt x="278" y="129"/>
                    </a:lnTo>
                    <a:lnTo>
                      <a:pt x="279" y="118"/>
                    </a:lnTo>
                    <a:lnTo>
                      <a:pt x="281" y="98"/>
                    </a:lnTo>
                    <a:lnTo>
                      <a:pt x="283" y="75"/>
                    </a:lnTo>
                    <a:lnTo>
                      <a:pt x="286" y="52"/>
                    </a:lnTo>
                    <a:lnTo>
                      <a:pt x="288" y="43"/>
                    </a:lnTo>
                    <a:lnTo>
                      <a:pt x="327" y="43"/>
                    </a:lnTo>
                    <a:lnTo>
                      <a:pt x="322" y="34"/>
                    </a:lnTo>
                    <a:lnTo>
                      <a:pt x="312" y="12"/>
                    </a:lnTo>
                    <a:lnTo>
                      <a:pt x="303" y="5"/>
                    </a:lnTo>
                    <a:lnTo>
                      <a:pt x="276" y="5"/>
                    </a:lnTo>
                    <a:lnTo>
                      <a:pt x="248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2" name="Freeform 21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300" y="148"/>
                  </a:cxn>
                  <a:cxn ang="0">
                    <a:pos x="279" y="148"/>
                  </a:cxn>
                  <a:cxn ang="0">
                    <a:pos x="300" y="149"/>
                  </a:cxn>
                  <a:cxn ang="0">
                    <a:pos x="300" y="148"/>
                  </a:cxn>
                </a:cxnLst>
                <a:rect l="0" t="0" r="r" b="b"/>
                <a:pathLst>
                  <a:path w="727" h="154">
                    <a:moveTo>
                      <a:pt x="300" y="148"/>
                    </a:moveTo>
                    <a:lnTo>
                      <a:pt x="279" y="148"/>
                    </a:lnTo>
                    <a:lnTo>
                      <a:pt x="300" y="149"/>
                    </a:lnTo>
                    <a:lnTo>
                      <a:pt x="300" y="1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3" name="Freeform 22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327" y="43"/>
                  </a:cxn>
                  <a:cxn ang="0">
                    <a:pos x="288" y="43"/>
                  </a:cxn>
                  <a:cxn ang="0">
                    <a:pos x="296" y="62"/>
                  </a:cxn>
                  <a:cxn ang="0">
                    <a:pos x="304" y="80"/>
                  </a:cxn>
                  <a:cxn ang="0">
                    <a:pos x="312" y="98"/>
                  </a:cxn>
                  <a:cxn ang="0">
                    <a:pos x="320" y="116"/>
                  </a:cxn>
                  <a:cxn ang="0">
                    <a:pos x="328" y="135"/>
                  </a:cxn>
                  <a:cxn ang="0">
                    <a:pos x="344" y="149"/>
                  </a:cxn>
                  <a:cxn ang="0">
                    <a:pos x="351" y="131"/>
                  </a:cxn>
                  <a:cxn ang="0">
                    <a:pos x="359" y="112"/>
                  </a:cxn>
                  <a:cxn ang="0">
                    <a:pos x="367" y="94"/>
                  </a:cxn>
                  <a:cxn ang="0">
                    <a:pos x="375" y="77"/>
                  </a:cxn>
                  <a:cxn ang="0">
                    <a:pos x="357" y="77"/>
                  </a:cxn>
                  <a:cxn ang="0">
                    <a:pos x="345" y="69"/>
                  </a:cxn>
                  <a:cxn ang="0">
                    <a:pos x="333" y="54"/>
                  </a:cxn>
                  <a:cxn ang="0">
                    <a:pos x="327" y="43"/>
                  </a:cxn>
                </a:cxnLst>
                <a:rect l="0" t="0" r="r" b="b"/>
                <a:pathLst>
                  <a:path w="727" h="154">
                    <a:moveTo>
                      <a:pt x="327" y="43"/>
                    </a:moveTo>
                    <a:lnTo>
                      <a:pt x="288" y="43"/>
                    </a:lnTo>
                    <a:lnTo>
                      <a:pt x="296" y="62"/>
                    </a:lnTo>
                    <a:lnTo>
                      <a:pt x="304" y="80"/>
                    </a:lnTo>
                    <a:lnTo>
                      <a:pt x="312" y="98"/>
                    </a:lnTo>
                    <a:lnTo>
                      <a:pt x="320" y="116"/>
                    </a:lnTo>
                    <a:lnTo>
                      <a:pt x="328" y="135"/>
                    </a:lnTo>
                    <a:lnTo>
                      <a:pt x="344" y="149"/>
                    </a:lnTo>
                    <a:lnTo>
                      <a:pt x="351" y="131"/>
                    </a:lnTo>
                    <a:lnTo>
                      <a:pt x="359" y="112"/>
                    </a:lnTo>
                    <a:lnTo>
                      <a:pt x="367" y="94"/>
                    </a:lnTo>
                    <a:lnTo>
                      <a:pt x="375" y="77"/>
                    </a:lnTo>
                    <a:lnTo>
                      <a:pt x="357" y="77"/>
                    </a:lnTo>
                    <a:lnTo>
                      <a:pt x="345" y="69"/>
                    </a:lnTo>
                    <a:lnTo>
                      <a:pt x="333" y="54"/>
                    </a:lnTo>
                    <a:lnTo>
                      <a:pt x="327" y="4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4" name="Freeform 23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427" y="39"/>
                  </a:cxn>
                  <a:cxn ang="0">
                    <a:pos x="392" y="39"/>
                  </a:cxn>
                  <a:cxn ang="0">
                    <a:pos x="395" y="62"/>
                  </a:cxn>
                  <a:cxn ang="0">
                    <a:pos x="397" y="83"/>
                  </a:cxn>
                  <a:cxn ang="0">
                    <a:pos x="400" y="106"/>
                  </a:cxn>
                  <a:cxn ang="0">
                    <a:pos x="401" y="125"/>
                  </a:cxn>
                  <a:cxn ang="0">
                    <a:pos x="402" y="136"/>
                  </a:cxn>
                  <a:cxn ang="0">
                    <a:pos x="400" y="138"/>
                  </a:cxn>
                  <a:cxn ang="0">
                    <a:pos x="397" y="139"/>
                  </a:cxn>
                  <a:cxn ang="0">
                    <a:pos x="379" y="146"/>
                  </a:cxn>
                  <a:cxn ang="0">
                    <a:pos x="379" y="149"/>
                  </a:cxn>
                  <a:cxn ang="0">
                    <a:pos x="404" y="148"/>
                  </a:cxn>
                  <a:cxn ang="0">
                    <a:pos x="459" y="148"/>
                  </a:cxn>
                  <a:cxn ang="0">
                    <a:pos x="461" y="146"/>
                  </a:cxn>
                  <a:cxn ang="0">
                    <a:pos x="444" y="139"/>
                  </a:cxn>
                  <a:cxn ang="0">
                    <a:pos x="440" y="137"/>
                  </a:cxn>
                  <a:cxn ang="0">
                    <a:pos x="440" y="136"/>
                  </a:cxn>
                  <a:cxn ang="0">
                    <a:pos x="439" y="136"/>
                  </a:cxn>
                  <a:cxn ang="0">
                    <a:pos x="438" y="129"/>
                  </a:cxn>
                  <a:cxn ang="0">
                    <a:pos x="435" y="106"/>
                  </a:cxn>
                  <a:cxn ang="0">
                    <a:pos x="431" y="82"/>
                  </a:cxn>
                  <a:cxn ang="0">
                    <a:pos x="429" y="60"/>
                  </a:cxn>
                  <a:cxn ang="0">
                    <a:pos x="427" y="41"/>
                  </a:cxn>
                  <a:cxn ang="0">
                    <a:pos x="427" y="39"/>
                  </a:cxn>
                </a:cxnLst>
                <a:rect l="0" t="0" r="r" b="b"/>
                <a:pathLst>
                  <a:path w="727" h="154">
                    <a:moveTo>
                      <a:pt x="427" y="39"/>
                    </a:moveTo>
                    <a:lnTo>
                      <a:pt x="392" y="39"/>
                    </a:lnTo>
                    <a:lnTo>
                      <a:pt x="395" y="62"/>
                    </a:lnTo>
                    <a:lnTo>
                      <a:pt x="397" y="83"/>
                    </a:lnTo>
                    <a:lnTo>
                      <a:pt x="400" y="106"/>
                    </a:lnTo>
                    <a:lnTo>
                      <a:pt x="401" y="125"/>
                    </a:lnTo>
                    <a:lnTo>
                      <a:pt x="402" y="136"/>
                    </a:lnTo>
                    <a:lnTo>
                      <a:pt x="400" y="138"/>
                    </a:lnTo>
                    <a:lnTo>
                      <a:pt x="397" y="139"/>
                    </a:lnTo>
                    <a:lnTo>
                      <a:pt x="379" y="146"/>
                    </a:lnTo>
                    <a:lnTo>
                      <a:pt x="379" y="149"/>
                    </a:lnTo>
                    <a:lnTo>
                      <a:pt x="404" y="148"/>
                    </a:lnTo>
                    <a:lnTo>
                      <a:pt x="459" y="148"/>
                    </a:lnTo>
                    <a:lnTo>
                      <a:pt x="461" y="146"/>
                    </a:lnTo>
                    <a:lnTo>
                      <a:pt x="444" y="139"/>
                    </a:lnTo>
                    <a:lnTo>
                      <a:pt x="440" y="137"/>
                    </a:lnTo>
                    <a:lnTo>
                      <a:pt x="440" y="136"/>
                    </a:lnTo>
                    <a:lnTo>
                      <a:pt x="439" y="136"/>
                    </a:lnTo>
                    <a:lnTo>
                      <a:pt x="438" y="129"/>
                    </a:lnTo>
                    <a:lnTo>
                      <a:pt x="435" y="106"/>
                    </a:lnTo>
                    <a:lnTo>
                      <a:pt x="431" y="82"/>
                    </a:lnTo>
                    <a:lnTo>
                      <a:pt x="429" y="60"/>
                    </a:lnTo>
                    <a:lnTo>
                      <a:pt x="427" y="41"/>
                    </a:lnTo>
                    <a:lnTo>
                      <a:pt x="427" y="3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5" name="Freeform 24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459" y="148"/>
                  </a:cxn>
                  <a:cxn ang="0">
                    <a:pos x="417" y="148"/>
                  </a:cxn>
                  <a:cxn ang="0">
                    <a:pos x="437" y="148"/>
                  </a:cxn>
                  <a:cxn ang="0">
                    <a:pos x="457" y="149"/>
                  </a:cxn>
                  <a:cxn ang="0">
                    <a:pos x="459" y="148"/>
                  </a:cxn>
                </a:cxnLst>
                <a:rect l="0" t="0" r="r" b="b"/>
                <a:pathLst>
                  <a:path w="727" h="154">
                    <a:moveTo>
                      <a:pt x="459" y="148"/>
                    </a:moveTo>
                    <a:lnTo>
                      <a:pt x="417" y="148"/>
                    </a:lnTo>
                    <a:lnTo>
                      <a:pt x="437" y="148"/>
                    </a:lnTo>
                    <a:lnTo>
                      <a:pt x="457" y="149"/>
                    </a:lnTo>
                    <a:lnTo>
                      <a:pt x="459" y="14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6" name="Freeform 25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389" y="3"/>
                  </a:cxn>
                  <a:cxn ang="0">
                    <a:pos x="381" y="23"/>
                  </a:cxn>
                  <a:cxn ang="0">
                    <a:pos x="373" y="41"/>
                  </a:cxn>
                  <a:cxn ang="0">
                    <a:pos x="365" y="59"/>
                  </a:cxn>
                  <a:cxn ang="0">
                    <a:pos x="357" y="77"/>
                  </a:cxn>
                  <a:cxn ang="0">
                    <a:pos x="375" y="77"/>
                  </a:cxn>
                  <a:cxn ang="0">
                    <a:pos x="392" y="39"/>
                  </a:cxn>
                  <a:cxn ang="0">
                    <a:pos x="392" y="39"/>
                  </a:cxn>
                  <a:cxn ang="0">
                    <a:pos x="427" y="39"/>
                  </a:cxn>
                  <a:cxn ang="0">
                    <a:pos x="426" y="26"/>
                  </a:cxn>
                  <a:cxn ang="0">
                    <a:pos x="426" y="17"/>
                  </a:cxn>
                  <a:cxn ang="0">
                    <a:pos x="426" y="15"/>
                  </a:cxn>
                  <a:cxn ang="0">
                    <a:pos x="429" y="14"/>
                  </a:cxn>
                  <a:cxn ang="0">
                    <a:pos x="448" y="6"/>
                  </a:cxn>
                  <a:cxn ang="0">
                    <a:pos x="448" y="5"/>
                  </a:cxn>
                  <a:cxn ang="0">
                    <a:pos x="406" y="5"/>
                  </a:cxn>
                  <a:cxn ang="0">
                    <a:pos x="396" y="4"/>
                  </a:cxn>
                  <a:cxn ang="0">
                    <a:pos x="389" y="3"/>
                  </a:cxn>
                </a:cxnLst>
                <a:rect l="0" t="0" r="r" b="b"/>
                <a:pathLst>
                  <a:path w="727" h="154">
                    <a:moveTo>
                      <a:pt x="389" y="3"/>
                    </a:moveTo>
                    <a:lnTo>
                      <a:pt x="381" y="23"/>
                    </a:lnTo>
                    <a:lnTo>
                      <a:pt x="373" y="41"/>
                    </a:lnTo>
                    <a:lnTo>
                      <a:pt x="365" y="59"/>
                    </a:lnTo>
                    <a:lnTo>
                      <a:pt x="357" y="77"/>
                    </a:lnTo>
                    <a:lnTo>
                      <a:pt x="375" y="77"/>
                    </a:lnTo>
                    <a:lnTo>
                      <a:pt x="392" y="39"/>
                    </a:lnTo>
                    <a:lnTo>
                      <a:pt x="427" y="39"/>
                    </a:lnTo>
                    <a:lnTo>
                      <a:pt x="426" y="26"/>
                    </a:lnTo>
                    <a:lnTo>
                      <a:pt x="426" y="17"/>
                    </a:lnTo>
                    <a:lnTo>
                      <a:pt x="426" y="15"/>
                    </a:lnTo>
                    <a:lnTo>
                      <a:pt x="429" y="14"/>
                    </a:lnTo>
                    <a:lnTo>
                      <a:pt x="448" y="6"/>
                    </a:lnTo>
                    <a:lnTo>
                      <a:pt x="448" y="5"/>
                    </a:lnTo>
                    <a:lnTo>
                      <a:pt x="406" y="5"/>
                    </a:lnTo>
                    <a:lnTo>
                      <a:pt x="396" y="4"/>
                    </a:lnTo>
                    <a:lnTo>
                      <a:pt x="389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7" name="Freeform 26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302" y="4"/>
                  </a:cxn>
                  <a:cxn ang="0">
                    <a:pos x="291" y="5"/>
                  </a:cxn>
                  <a:cxn ang="0">
                    <a:pos x="303" y="5"/>
                  </a:cxn>
                  <a:cxn ang="0">
                    <a:pos x="302" y="4"/>
                  </a:cxn>
                </a:cxnLst>
                <a:rect l="0" t="0" r="r" b="b"/>
                <a:pathLst>
                  <a:path w="727" h="154">
                    <a:moveTo>
                      <a:pt x="302" y="4"/>
                    </a:moveTo>
                    <a:lnTo>
                      <a:pt x="291" y="5"/>
                    </a:lnTo>
                    <a:lnTo>
                      <a:pt x="303" y="5"/>
                    </a:lnTo>
                    <a:lnTo>
                      <a:pt x="302" y="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8" name="Freeform 27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448" y="3"/>
                  </a:cxn>
                  <a:cxn ang="0">
                    <a:pos x="423" y="5"/>
                  </a:cxn>
                  <a:cxn ang="0">
                    <a:pos x="448" y="5"/>
                  </a:cxn>
                  <a:cxn ang="0">
                    <a:pos x="448" y="3"/>
                  </a:cxn>
                </a:cxnLst>
                <a:rect l="0" t="0" r="r" b="b"/>
                <a:pathLst>
                  <a:path w="727" h="154">
                    <a:moveTo>
                      <a:pt x="448" y="3"/>
                    </a:moveTo>
                    <a:lnTo>
                      <a:pt x="423" y="5"/>
                    </a:lnTo>
                    <a:lnTo>
                      <a:pt x="448" y="5"/>
                    </a:lnTo>
                    <a:lnTo>
                      <a:pt x="448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9" name="Freeform 28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484" y="106"/>
                  </a:cxn>
                  <a:cxn ang="0">
                    <a:pos x="480" y="106"/>
                  </a:cxn>
                  <a:cxn ang="0">
                    <a:pos x="479" y="146"/>
                  </a:cxn>
                  <a:cxn ang="0">
                    <a:pos x="492" y="150"/>
                  </a:cxn>
                  <a:cxn ang="0">
                    <a:pos x="514" y="153"/>
                  </a:cxn>
                  <a:cxn ang="0">
                    <a:pos x="538" y="151"/>
                  </a:cxn>
                  <a:cxn ang="0">
                    <a:pos x="560" y="145"/>
                  </a:cxn>
                  <a:cxn ang="0">
                    <a:pos x="567" y="141"/>
                  </a:cxn>
                  <a:cxn ang="0">
                    <a:pos x="511" y="141"/>
                  </a:cxn>
                  <a:cxn ang="0">
                    <a:pos x="496" y="137"/>
                  </a:cxn>
                  <a:cxn ang="0">
                    <a:pos x="494" y="132"/>
                  </a:cxn>
                  <a:cxn ang="0">
                    <a:pos x="484" y="106"/>
                  </a:cxn>
                </a:cxnLst>
                <a:rect l="0" t="0" r="r" b="b"/>
                <a:pathLst>
                  <a:path w="727" h="154">
                    <a:moveTo>
                      <a:pt x="484" y="106"/>
                    </a:moveTo>
                    <a:lnTo>
                      <a:pt x="480" y="106"/>
                    </a:lnTo>
                    <a:lnTo>
                      <a:pt x="479" y="146"/>
                    </a:lnTo>
                    <a:lnTo>
                      <a:pt x="492" y="150"/>
                    </a:lnTo>
                    <a:lnTo>
                      <a:pt x="514" y="153"/>
                    </a:lnTo>
                    <a:lnTo>
                      <a:pt x="538" y="151"/>
                    </a:lnTo>
                    <a:lnTo>
                      <a:pt x="560" y="145"/>
                    </a:lnTo>
                    <a:lnTo>
                      <a:pt x="567" y="141"/>
                    </a:lnTo>
                    <a:lnTo>
                      <a:pt x="511" y="141"/>
                    </a:lnTo>
                    <a:lnTo>
                      <a:pt x="496" y="137"/>
                    </a:lnTo>
                    <a:lnTo>
                      <a:pt x="494" y="132"/>
                    </a:lnTo>
                    <a:lnTo>
                      <a:pt x="484" y="10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0" name="Freeform 29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553" y="0"/>
                  </a:cxn>
                  <a:cxn ang="0">
                    <a:pos x="543" y="0"/>
                  </a:cxn>
                  <a:cxn ang="0">
                    <a:pos x="517" y="2"/>
                  </a:cxn>
                  <a:cxn ang="0">
                    <a:pos x="497" y="10"/>
                  </a:cxn>
                  <a:cxn ang="0">
                    <a:pos x="483" y="25"/>
                  </a:cxn>
                  <a:cxn ang="0">
                    <a:pos x="485" y="50"/>
                  </a:cxn>
                  <a:cxn ang="0">
                    <a:pos x="495" y="68"/>
                  </a:cxn>
                  <a:cxn ang="0">
                    <a:pos x="510" y="80"/>
                  </a:cxn>
                  <a:cxn ang="0">
                    <a:pos x="525" y="90"/>
                  </a:cxn>
                  <a:cxn ang="0">
                    <a:pos x="539" y="99"/>
                  </a:cxn>
                  <a:cxn ang="0">
                    <a:pos x="547" y="109"/>
                  </a:cxn>
                  <a:cxn ang="0">
                    <a:pos x="541" y="132"/>
                  </a:cxn>
                  <a:cxn ang="0">
                    <a:pos x="524" y="140"/>
                  </a:cxn>
                  <a:cxn ang="0">
                    <a:pos x="511" y="141"/>
                  </a:cxn>
                  <a:cxn ang="0">
                    <a:pos x="567" y="141"/>
                  </a:cxn>
                  <a:cxn ang="0">
                    <a:pos x="578" y="134"/>
                  </a:cxn>
                  <a:cxn ang="0">
                    <a:pos x="587" y="116"/>
                  </a:cxn>
                  <a:cxn ang="0">
                    <a:pos x="582" y="93"/>
                  </a:cxn>
                  <a:cxn ang="0">
                    <a:pos x="570" y="78"/>
                  </a:cxn>
                  <a:cxn ang="0">
                    <a:pos x="554" y="68"/>
                  </a:cxn>
                  <a:cxn ang="0">
                    <a:pos x="538" y="59"/>
                  </a:cxn>
                  <a:cxn ang="0">
                    <a:pos x="524" y="50"/>
                  </a:cxn>
                  <a:cxn ang="0">
                    <a:pos x="517" y="38"/>
                  </a:cxn>
                  <a:cxn ang="0">
                    <a:pos x="517" y="19"/>
                  </a:cxn>
                  <a:cxn ang="0">
                    <a:pos x="530" y="12"/>
                  </a:cxn>
                  <a:cxn ang="0">
                    <a:pos x="581" y="12"/>
                  </a:cxn>
                  <a:cxn ang="0">
                    <a:pos x="581" y="5"/>
                  </a:cxn>
                  <a:cxn ang="0">
                    <a:pos x="567" y="2"/>
                  </a:cxn>
                  <a:cxn ang="0">
                    <a:pos x="553" y="0"/>
                  </a:cxn>
                </a:cxnLst>
                <a:rect l="0" t="0" r="r" b="b"/>
                <a:pathLst>
                  <a:path w="727" h="154">
                    <a:moveTo>
                      <a:pt x="553" y="0"/>
                    </a:moveTo>
                    <a:lnTo>
                      <a:pt x="543" y="0"/>
                    </a:lnTo>
                    <a:lnTo>
                      <a:pt x="517" y="2"/>
                    </a:lnTo>
                    <a:lnTo>
                      <a:pt x="497" y="10"/>
                    </a:lnTo>
                    <a:lnTo>
                      <a:pt x="483" y="25"/>
                    </a:lnTo>
                    <a:lnTo>
                      <a:pt x="485" y="50"/>
                    </a:lnTo>
                    <a:lnTo>
                      <a:pt x="495" y="68"/>
                    </a:lnTo>
                    <a:lnTo>
                      <a:pt x="510" y="80"/>
                    </a:lnTo>
                    <a:lnTo>
                      <a:pt x="525" y="90"/>
                    </a:lnTo>
                    <a:lnTo>
                      <a:pt x="539" y="99"/>
                    </a:lnTo>
                    <a:lnTo>
                      <a:pt x="547" y="109"/>
                    </a:lnTo>
                    <a:lnTo>
                      <a:pt x="541" y="132"/>
                    </a:lnTo>
                    <a:lnTo>
                      <a:pt x="524" y="140"/>
                    </a:lnTo>
                    <a:lnTo>
                      <a:pt x="511" y="141"/>
                    </a:lnTo>
                    <a:lnTo>
                      <a:pt x="567" y="141"/>
                    </a:lnTo>
                    <a:lnTo>
                      <a:pt x="578" y="134"/>
                    </a:lnTo>
                    <a:lnTo>
                      <a:pt x="587" y="116"/>
                    </a:lnTo>
                    <a:lnTo>
                      <a:pt x="582" y="93"/>
                    </a:lnTo>
                    <a:lnTo>
                      <a:pt x="570" y="78"/>
                    </a:lnTo>
                    <a:lnTo>
                      <a:pt x="554" y="68"/>
                    </a:lnTo>
                    <a:lnTo>
                      <a:pt x="538" y="59"/>
                    </a:lnTo>
                    <a:lnTo>
                      <a:pt x="524" y="50"/>
                    </a:lnTo>
                    <a:lnTo>
                      <a:pt x="517" y="38"/>
                    </a:lnTo>
                    <a:lnTo>
                      <a:pt x="517" y="19"/>
                    </a:lnTo>
                    <a:lnTo>
                      <a:pt x="530" y="12"/>
                    </a:lnTo>
                    <a:lnTo>
                      <a:pt x="581" y="12"/>
                    </a:lnTo>
                    <a:lnTo>
                      <a:pt x="581" y="5"/>
                    </a:lnTo>
                    <a:lnTo>
                      <a:pt x="567" y="2"/>
                    </a:lnTo>
                    <a:lnTo>
                      <a:pt x="55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1" name="Freeform 30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581" y="12"/>
                  </a:cxn>
                  <a:cxn ang="0">
                    <a:pos x="555" y="12"/>
                  </a:cxn>
                  <a:cxn ang="0">
                    <a:pos x="565" y="15"/>
                  </a:cxn>
                  <a:cxn ang="0">
                    <a:pos x="576" y="44"/>
                  </a:cxn>
                  <a:cxn ang="0">
                    <a:pos x="580" y="44"/>
                  </a:cxn>
                  <a:cxn ang="0">
                    <a:pos x="581" y="12"/>
                  </a:cxn>
                </a:cxnLst>
                <a:rect l="0" t="0" r="r" b="b"/>
                <a:pathLst>
                  <a:path w="727" h="154">
                    <a:moveTo>
                      <a:pt x="581" y="12"/>
                    </a:moveTo>
                    <a:lnTo>
                      <a:pt x="555" y="12"/>
                    </a:lnTo>
                    <a:lnTo>
                      <a:pt x="565" y="15"/>
                    </a:lnTo>
                    <a:lnTo>
                      <a:pt x="576" y="44"/>
                    </a:lnTo>
                    <a:lnTo>
                      <a:pt x="580" y="44"/>
                    </a:lnTo>
                    <a:lnTo>
                      <a:pt x="581" y="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2" name="Freeform 31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624" y="106"/>
                  </a:cxn>
                  <a:cxn ang="0">
                    <a:pos x="620" y="106"/>
                  </a:cxn>
                  <a:cxn ang="0">
                    <a:pos x="618" y="146"/>
                  </a:cxn>
                  <a:cxn ang="0">
                    <a:pos x="631" y="150"/>
                  </a:cxn>
                  <a:cxn ang="0">
                    <a:pos x="653" y="153"/>
                  </a:cxn>
                  <a:cxn ang="0">
                    <a:pos x="677" y="151"/>
                  </a:cxn>
                  <a:cxn ang="0">
                    <a:pos x="700" y="145"/>
                  </a:cxn>
                  <a:cxn ang="0">
                    <a:pos x="706" y="141"/>
                  </a:cxn>
                  <a:cxn ang="0">
                    <a:pos x="650" y="141"/>
                  </a:cxn>
                  <a:cxn ang="0">
                    <a:pos x="635" y="137"/>
                  </a:cxn>
                  <a:cxn ang="0">
                    <a:pos x="633" y="132"/>
                  </a:cxn>
                  <a:cxn ang="0">
                    <a:pos x="624" y="106"/>
                  </a:cxn>
                </a:cxnLst>
                <a:rect l="0" t="0" r="r" b="b"/>
                <a:pathLst>
                  <a:path w="727" h="154">
                    <a:moveTo>
                      <a:pt x="624" y="106"/>
                    </a:moveTo>
                    <a:lnTo>
                      <a:pt x="620" y="106"/>
                    </a:lnTo>
                    <a:lnTo>
                      <a:pt x="618" y="146"/>
                    </a:lnTo>
                    <a:lnTo>
                      <a:pt x="631" y="150"/>
                    </a:lnTo>
                    <a:lnTo>
                      <a:pt x="653" y="153"/>
                    </a:lnTo>
                    <a:lnTo>
                      <a:pt x="677" y="151"/>
                    </a:lnTo>
                    <a:lnTo>
                      <a:pt x="700" y="145"/>
                    </a:lnTo>
                    <a:lnTo>
                      <a:pt x="706" y="141"/>
                    </a:lnTo>
                    <a:lnTo>
                      <a:pt x="650" y="141"/>
                    </a:lnTo>
                    <a:lnTo>
                      <a:pt x="635" y="137"/>
                    </a:lnTo>
                    <a:lnTo>
                      <a:pt x="633" y="132"/>
                    </a:lnTo>
                    <a:lnTo>
                      <a:pt x="624" y="10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3" name="Freeform 32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692" y="0"/>
                  </a:cxn>
                  <a:cxn ang="0">
                    <a:pos x="682" y="0"/>
                  </a:cxn>
                  <a:cxn ang="0">
                    <a:pos x="656" y="2"/>
                  </a:cxn>
                  <a:cxn ang="0">
                    <a:pos x="636" y="10"/>
                  </a:cxn>
                  <a:cxn ang="0">
                    <a:pos x="622" y="25"/>
                  </a:cxn>
                  <a:cxn ang="0">
                    <a:pos x="625" y="50"/>
                  </a:cxn>
                  <a:cxn ang="0">
                    <a:pos x="635" y="68"/>
                  </a:cxn>
                  <a:cxn ang="0">
                    <a:pos x="649" y="80"/>
                  </a:cxn>
                  <a:cxn ang="0">
                    <a:pos x="664" y="90"/>
                  </a:cxn>
                  <a:cxn ang="0">
                    <a:pos x="678" y="99"/>
                  </a:cxn>
                  <a:cxn ang="0">
                    <a:pos x="687" y="109"/>
                  </a:cxn>
                  <a:cxn ang="0">
                    <a:pos x="681" y="132"/>
                  </a:cxn>
                  <a:cxn ang="0">
                    <a:pos x="663" y="140"/>
                  </a:cxn>
                  <a:cxn ang="0">
                    <a:pos x="650" y="141"/>
                  </a:cxn>
                  <a:cxn ang="0">
                    <a:pos x="706" y="141"/>
                  </a:cxn>
                  <a:cxn ang="0">
                    <a:pos x="717" y="134"/>
                  </a:cxn>
                  <a:cxn ang="0">
                    <a:pos x="726" y="116"/>
                  </a:cxn>
                  <a:cxn ang="0">
                    <a:pos x="722" y="93"/>
                  </a:cxn>
                  <a:cxn ang="0">
                    <a:pos x="709" y="78"/>
                  </a:cxn>
                  <a:cxn ang="0">
                    <a:pos x="693" y="68"/>
                  </a:cxn>
                  <a:cxn ang="0">
                    <a:pos x="677" y="59"/>
                  </a:cxn>
                  <a:cxn ang="0">
                    <a:pos x="663" y="50"/>
                  </a:cxn>
                  <a:cxn ang="0">
                    <a:pos x="656" y="38"/>
                  </a:cxn>
                  <a:cxn ang="0">
                    <a:pos x="656" y="19"/>
                  </a:cxn>
                  <a:cxn ang="0">
                    <a:pos x="669" y="12"/>
                  </a:cxn>
                  <a:cxn ang="0">
                    <a:pos x="720" y="12"/>
                  </a:cxn>
                  <a:cxn ang="0">
                    <a:pos x="720" y="5"/>
                  </a:cxn>
                  <a:cxn ang="0">
                    <a:pos x="706" y="2"/>
                  </a:cxn>
                  <a:cxn ang="0">
                    <a:pos x="692" y="0"/>
                  </a:cxn>
                </a:cxnLst>
                <a:rect l="0" t="0" r="r" b="b"/>
                <a:pathLst>
                  <a:path w="727" h="154">
                    <a:moveTo>
                      <a:pt x="692" y="0"/>
                    </a:moveTo>
                    <a:lnTo>
                      <a:pt x="682" y="0"/>
                    </a:lnTo>
                    <a:lnTo>
                      <a:pt x="656" y="2"/>
                    </a:lnTo>
                    <a:lnTo>
                      <a:pt x="636" y="10"/>
                    </a:lnTo>
                    <a:lnTo>
                      <a:pt x="622" y="25"/>
                    </a:lnTo>
                    <a:lnTo>
                      <a:pt x="625" y="50"/>
                    </a:lnTo>
                    <a:lnTo>
                      <a:pt x="635" y="68"/>
                    </a:lnTo>
                    <a:lnTo>
                      <a:pt x="649" y="80"/>
                    </a:lnTo>
                    <a:lnTo>
                      <a:pt x="664" y="90"/>
                    </a:lnTo>
                    <a:lnTo>
                      <a:pt x="678" y="99"/>
                    </a:lnTo>
                    <a:lnTo>
                      <a:pt x="687" y="109"/>
                    </a:lnTo>
                    <a:lnTo>
                      <a:pt x="681" y="132"/>
                    </a:lnTo>
                    <a:lnTo>
                      <a:pt x="663" y="140"/>
                    </a:lnTo>
                    <a:lnTo>
                      <a:pt x="650" y="141"/>
                    </a:lnTo>
                    <a:lnTo>
                      <a:pt x="706" y="141"/>
                    </a:lnTo>
                    <a:lnTo>
                      <a:pt x="717" y="134"/>
                    </a:lnTo>
                    <a:lnTo>
                      <a:pt x="726" y="116"/>
                    </a:lnTo>
                    <a:lnTo>
                      <a:pt x="722" y="93"/>
                    </a:lnTo>
                    <a:lnTo>
                      <a:pt x="709" y="78"/>
                    </a:lnTo>
                    <a:lnTo>
                      <a:pt x="693" y="68"/>
                    </a:lnTo>
                    <a:lnTo>
                      <a:pt x="677" y="59"/>
                    </a:lnTo>
                    <a:lnTo>
                      <a:pt x="663" y="50"/>
                    </a:lnTo>
                    <a:lnTo>
                      <a:pt x="656" y="38"/>
                    </a:lnTo>
                    <a:lnTo>
                      <a:pt x="656" y="19"/>
                    </a:lnTo>
                    <a:lnTo>
                      <a:pt x="669" y="12"/>
                    </a:lnTo>
                    <a:lnTo>
                      <a:pt x="720" y="12"/>
                    </a:lnTo>
                    <a:lnTo>
                      <a:pt x="720" y="5"/>
                    </a:lnTo>
                    <a:lnTo>
                      <a:pt x="706" y="2"/>
                    </a:lnTo>
                    <a:lnTo>
                      <a:pt x="69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4" name="Freeform 33"/>
              <p:cNvSpPr>
                <a:spLocks/>
              </p:cNvSpPr>
              <p:nvPr/>
            </p:nvSpPr>
            <p:spPr bwMode="auto">
              <a:xfrm>
                <a:off x="8887" y="336"/>
                <a:ext cx="727" cy="154"/>
              </a:xfrm>
              <a:custGeom>
                <a:avLst/>
                <a:gdLst/>
                <a:ahLst/>
                <a:cxnLst>
                  <a:cxn ang="0">
                    <a:pos x="720" y="12"/>
                  </a:cxn>
                  <a:cxn ang="0">
                    <a:pos x="694" y="12"/>
                  </a:cxn>
                  <a:cxn ang="0">
                    <a:pos x="704" y="15"/>
                  </a:cxn>
                  <a:cxn ang="0">
                    <a:pos x="705" y="18"/>
                  </a:cxn>
                  <a:cxn ang="0">
                    <a:pos x="715" y="44"/>
                  </a:cxn>
                  <a:cxn ang="0">
                    <a:pos x="719" y="44"/>
                  </a:cxn>
                  <a:cxn ang="0">
                    <a:pos x="720" y="12"/>
                  </a:cxn>
                </a:cxnLst>
                <a:rect l="0" t="0" r="r" b="b"/>
                <a:pathLst>
                  <a:path w="727" h="154">
                    <a:moveTo>
                      <a:pt x="720" y="12"/>
                    </a:moveTo>
                    <a:lnTo>
                      <a:pt x="694" y="12"/>
                    </a:lnTo>
                    <a:lnTo>
                      <a:pt x="704" y="15"/>
                    </a:lnTo>
                    <a:lnTo>
                      <a:pt x="705" y="18"/>
                    </a:lnTo>
                    <a:lnTo>
                      <a:pt x="715" y="44"/>
                    </a:lnTo>
                    <a:lnTo>
                      <a:pt x="719" y="44"/>
                    </a:lnTo>
                    <a:lnTo>
                      <a:pt x="720" y="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7" name="Group 34"/>
            <p:cNvGrpSpPr>
              <a:grpSpLocks/>
            </p:cNvGrpSpPr>
            <p:nvPr/>
          </p:nvGrpSpPr>
          <p:grpSpPr bwMode="auto">
            <a:xfrm>
              <a:off x="8886" y="662"/>
              <a:ext cx="725" cy="254"/>
              <a:chOff x="8886" y="662"/>
              <a:chExt cx="725" cy="254"/>
            </a:xfrm>
          </p:grpSpPr>
          <p:sp>
            <p:nvSpPr>
              <p:cNvPr id="130" name="Freeform 35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156" y="37"/>
                  </a:cxn>
                  <a:cxn ang="0">
                    <a:pos x="45" y="37"/>
                  </a:cxn>
                  <a:cxn ang="0">
                    <a:pos x="74" y="39"/>
                  </a:cxn>
                  <a:cxn ang="0">
                    <a:pos x="94" y="48"/>
                  </a:cxn>
                  <a:cxn ang="0">
                    <a:pos x="104" y="63"/>
                  </a:cxn>
                  <a:cxn ang="0">
                    <a:pos x="102" y="84"/>
                  </a:cxn>
                  <a:cxn ang="0">
                    <a:pos x="97" y="105"/>
                  </a:cxn>
                  <a:cxn ang="0">
                    <a:pos x="88" y="124"/>
                  </a:cxn>
                  <a:cxn ang="0">
                    <a:pos x="77" y="142"/>
                  </a:cxn>
                  <a:cxn ang="0">
                    <a:pos x="64" y="159"/>
                  </a:cxn>
                  <a:cxn ang="0">
                    <a:pos x="50" y="175"/>
                  </a:cxn>
                  <a:cxn ang="0">
                    <a:pos x="35" y="190"/>
                  </a:cxn>
                  <a:cxn ang="0">
                    <a:pos x="21" y="203"/>
                  </a:cxn>
                  <a:cxn ang="0">
                    <a:pos x="8" y="216"/>
                  </a:cxn>
                  <a:cxn ang="0">
                    <a:pos x="0" y="250"/>
                  </a:cxn>
                  <a:cxn ang="0">
                    <a:pos x="17" y="249"/>
                  </a:cxn>
                  <a:cxn ang="0">
                    <a:pos x="37" y="248"/>
                  </a:cxn>
                  <a:cxn ang="0">
                    <a:pos x="58" y="247"/>
                  </a:cxn>
                  <a:cxn ang="0">
                    <a:pos x="79" y="247"/>
                  </a:cxn>
                  <a:cxn ang="0">
                    <a:pos x="162" y="247"/>
                  </a:cxn>
                  <a:cxn ang="0">
                    <a:pos x="171" y="227"/>
                  </a:cxn>
                  <a:cxn ang="0">
                    <a:pos x="172" y="211"/>
                  </a:cxn>
                  <a:cxn ang="0">
                    <a:pos x="172" y="204"/>
                  </a:cxn>
                  <a:cxn ang="0">
                    <a:pos x="59" y="204"/>
                  </a:cxn>
                  <a:cxn ang="0">
                    <a:pos x="59" y="203"/>
                  </a:cxn>
                  <a:cxn ang="0">
                    <a:pos x="73" y="191"/>
                  </a:cxn>
                  <a:cxn ang="0">
                    <a:pos x="89" y="178"/>
                  </a:cxn>
                  <a:cxn ang="0">
                    <a:pos x="106" y="164"/>
                  </a:cxn>
                  <a:cxn ang="0">
                    <a:pos x="122" y="149"/>
                  </a:cxn>
                  <a:cxn ang="0">
                    <a:pos x="137" y="133"/>
                  </a:cxn>
                  <a:cxn ang="0">
                    <a:pos x="150" y="116"/>
                  </a:cxn>
                  <a:cxn ang="0">
                    <a:pos x="159" y="98"/>
                  </a:cxn>
                  <a:cxn ang="0">
                    <a:pos x="165" y="80"/>
                  </a:cxn>
                  <a:cxn ang="0">
                    <a:pos x="162" y="53"/>
                  </a:cxn>
                  <a:cxn ang="0">
                    <a:pos x="156" y="37"/>
                  </a:cxn>
                </a:cxnLst>
                <a:rect l="0" t="0" r="r" b="b"/>
                <a:pathLst>
                  <a:path w="725" h="254">
                    <a:moveTo>
                      <a:pt x="156" y="37"/>
                    </a:moveTo>
                    <a:lnTo>
                      <a:pt x="45" y="37"/>
                    </a:lnTo>
                    <a:lnTo>
                      <a:pt x="74" y="39"/>
                    </a:lnTo>
                    <a:lnTo>
                      <a:pt x="94" y="48"/>
                    </a:lnTo>
                    <a:lnTo>
                      <a:pt x="104" y="63"/>
                    </a:lnTo>
                    <a:lnTo>
                      <a:pt x="102" y="84"/>
                    </a:lnTo>
                    <a:lnTo>
                      <a:pt x="97" y="105"/>
                    </a:lnTo>
                    <a:lnTo>
                      <a:pt x="88" y="124"/>
                    </a:lnTo>
                    <a:lnTo>
                      <a:pt x="77" y="142"/>
                    </a:lnTo>
                    <a:lnTo>
                      <a:pt x="64" y="159"/>
                    </a:lnTo>
                    <a:lnTo>
                      <a:pt x="50" y="175"/>
                    </a:lnTo>
                    <a:lnTo>
                      <a:pt x="35" y="190"/>
                    </a:lnTo>
                    <a:lnTo>
                      <a:pt x="21" y="203"/>
                    </a:lnTo>
                    <a:lnTo>
                      <a:pt x="8" y="216"/>
                    </a:lnTo>
                    <a:lnTo>
                      <a:pt x="0" y="250"/>
                    </a:lnTo>
                    <a:lnTo>
                      <a:pt x="17" y="249"/>
                    </a:lnTo>
                    <a:lnTo>
                      <a:pt x="37" y="248"/>
                    </a:lnTo>
                    <a:lnTo>
                      <a:pt x="58" y="247"/>
                    </a:lnTo>
                    <a:lnTo>
                      <a:pt x="79" y="247"/>
                    </a:lnTo>
                    <a:lnTo>
                      <a:pt x="162" y="247"/>
                    </a:lnTo>
                    <a:lnTo>
                      <a:pt x="171" y="227"/>
                    </a:lnTo>
                    <a:lnTo>
                      <a:pt x="172" y="211"/>
                    </a:lnTo>
                    <a:lnTo>
                      <a:pt x="172" y="204"/>
                    </a:lnTo>
                    <a:lnTo>
                      <a:pt x="59" y="204"/>
                    </a:lnTo>
                    <a:lnTo>
                      <a:pt x="59" y="203"/>
                    </a:lnTo>
                    <a:lnTo>
                      <a:pt x="73" y="191"/>
                    </a:lnTo>
                    <a:lnTo>
                      <a:pt x="89" y="178"/>
                    </a:lnTo>
                    <a:lnTo>
                      <a:pt x="106" y="164"/>
                    </a:lnTo>
                    <a:lnTo>
                      <a:pt x="122" y="149"/>
                    </a:lnTo>
                    <a:lnTo>
                      <a:pt x="137" y="133"/>
                    </a:lnTo>
                    <a:lnTo>
                      <a:pt x="150" y="116"/>
                    </a:lnTo>
                    <a:lnTo>
                      <a:pt x="159" y="98"/>
                    </a:lnTo>
                    <a:lnTo>
                      <a:pt x="165" y="80"/>
                    </a:lnTo>
                    <a:lnTo>
                      <a:pt x="162" y="53"/>
                    </a:lnTo>
                    <a:lnTo>
                      <a:pt x="156" y="3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" name="Freeform 36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162" y="247"/>
                  </a:cxn>
                  <a:cxn ang="0">
                    <a:pos x="79" y="247"/>
                  </a:cxn>
                  <a:cxn ang="0">
                    <a:pos x="103" y="247"/>
                  </a:cxn>
                  <a:cxn ang="0">
                    <a:pos x="124" y="247"/>
                  </a:cxn>
                  <a:cxn ang="0">
                    <a:pos x="143" y="248"/>
                  </a:cxn>
                  <a:cxn ang="0">
                    <a:pos x="161" y="249"/>
                  </a:cxn>
                  <a:cxn ang="0">
                    <a:pos x="162" y="247"/>
                  </a:cxn>
                </a:cxnLst>
                <a:rect l="0" t="0" r="r" b="b"/>
                <a:pathLst>
                  <a:path w="725" h="254">
                    <a:moveTo>
                      <a:pt x="162" y="247"/>
                    </a:moveTo>
                    <a:lnTo>
                      <a:pt x="79" y="247"/>
                    </a:lnTo>
                    <a:lnTo>
                      <a:pt x="103" y="247"/>
                    </a:lnTo>
                    <a:lnTo>
                      <a:pt x="124" y="247"/>
                    </a:lnTo>
                    <a:lnTo>
                      <a:pt x="143" y="248"/>
                    </a:lnTo>
                    <a:lnTo>
                      <a:pt x="161" y="249"/>
                    </a:lnTo>
                    <a:lnTo>
                      <a:pt x="162" y="2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" name="Freeform 37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168" y="165"/>
                  </a:cxn>
                  <a:cxn ang="0">
                    <a:pos x="151" y="196"/>
                  </a:cxn>
                  <a:cxn ang="0">
                    <a:pos x="149" y="200"/>
                  </a:cxn>
                  <a:cxn ang="0">
                    <a:pos x="144" y="201"/>
                  </a:cxn>
                  <a:cxn ang="0">
                    <a:pos x="140" y="201"/>
                  </a:cxn>
                  <a:cxn ang="0">
                    <a:pos x="59" y="204"/>
                  </a:cxn>
                  <a:cxn ang="0">
                    <a:pos x="172" y="204"/>
                  </a:cxn>
                  <a:cxn ang="0">
                    <a:pos x="172" y="195"/>
                  </a:cxn>
                  <a:cxn ang="0">
                    <a:pos x="173" y="173"/>
                  </a:cxn>
                  <a:cxn ang="0">
                    <a:pos x="168" y="165"/>
                  </a:cxn>
                </a:cxnLst>
                <a:rect l="0" t="0" r="r" b="b"/>
                <a:pathLst>
                  <a:path w="725" h="254">
                    <a:moveTo>
                      <a:pt x="168" y="165"/>
                    </a:moveTo>
                    <a:lnTo>
                      <a:pt x="151" y="196"/>
                    </a:lnTo>
                    <a:lnTo>
                      <a:pt x="149" y="200"/>
                    </a:lnTo>
                    <a:lnTo>
                      <a:pt x="144" y="201"/>
                    </a:lnTo>
                    <a:lnTo>
                      <a:pt x="140" y="201"/>
                    </a:lnTo>
                    <a:lnTo>
                      <a:pt x="59" y="204"/>
                    </a:lnTo>
                    <a:lnTo>
                      <a:pt x="172" y="204"/>
                    </a:lnTo>
                    <a:lnTo>
                      <a:pt x="172" y="195"/>
                    </a:lnTo>
                    <a:lnTo>
                      <a:pt x="173" y="173"/>
                    </a:lnTo>
                    <a:lnTo>
                      <a:pt x="168" y="1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" name="Freeform 38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102" y="0"/>
                  </a:cxn>
                  <a:cxn ang="0">
                    <a:pos x="77" y="2"/>
                  </a:cxn>
                  <a:cxn ang="0">
                    <a:pos x="56" y="6"/>
                  </a:cxn>
                  <a:cxn ang="0">
                    <a:pos x="37" y="14"/>
                  </a:cxn>
                  <a:cxn ang="0">
                    <a:pos x="22" y="24"/>
                  </a:cxn>
                  <a:cxn ang="0">
                    <a:pos x="8" y="37"/>
                  </a:cxn>
                  <a:cxn ang="0">
                    <a:pos x="11" y="58"/>
                  </a:cxn>
                  <a:cxn ang="0">
                    <a:pos x="27" y="45"/>
                  </a:cxn>
                  <a:cxn ang="0">
                    <a:pos x="45" y="37"/>
                  </a:cxn>
                  <a:cxn ang="0">
                    <a:pos x="156" y="37"/>
                  </a:cxn>
                  <a:cxn ang="0">
                    <a:pos x="154" y="31"/>
                  </a:cxn>
                  <a:cxn ang="0">
                    <a:pos x="140" y="16"/>
                  </a:cxn>
                  <a:cxn ang="0">
                    <a:pos x="122" y="6"/>
                  </a:cxn>
                  <a:cxn ang="0">
                    <a:pos x="102" y="0"/>
                  </a:cxn>
                </a:cxnLst>
                <a:rect l="0" t="0" r="r" b="b"/>
                <a:pathLst>
                  <a:path w="725" h="254">
                    <a:moveTo>
                      <a:pt x="102" y="0"/>
                    </a:moveTo>
                    <a:lnTo>
                      <a:pt x="77" y="2"/>
                    </a:lnTo>
                    <a:lnTo>
                      <a:pt x="56" y="6"/>
                    </a:lnTo>
                    <a:lnTo>
                      <a:pt x="37" y="14"/>
                    </a:lnTo>
                    <a:lnTo>
                      <a:pt x="22" y="24"/>
                    </a:lnTo>
                    <a:lnTo>
                      <a:pt x="8" y="37"/>
                    </a:lnTo>
                    <a:lnTo>
                      <a:pt x="11" y="58"/>
                    </a:lnTo>
                    <a:lnTo>
                      <a:pt x="27" y="45"/>
                    </a:lnTo>
                    <a:lnTo>
                      <a:pt x="45" y="37"/>
                    </a:lnTo>
                    <a:lnTo>
                      <a:pt x="156" y="37"/>
                    </a:lnTo>
                    <a:lnTo>
                      <a:pt x="154" y="31"/>
                    </a:lnTo>
                    <a:lnTo>
                      <a:pt x="140" y="16"/>
                    </a:lnTo>
                    <a:lnTo>
                      <a:pt x="122" y="6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" name="Freeform 39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296" y="0"/>
                  </a:cxn>
                  <a:cxn ang="0">
                    <a:pos x="272" y="3"/>
                  </a:cxn>
                  <a:cxn ang="0">
                    <a:pos x="252" y="11"/>
                  </a:cxn>
                  <a:cxn ang="0">
                    <a:pos x="236" y="24"/>
                  </a:cxn>
                  <a:cxn ang="0">
                    <a:pos x="222" y="41"/>
                  </a:cxn>
                  <a:cxn ang="0">
                    <a:pos x="212" y="61"/>
                  </a:cxn>
                  <a:cxn ang="0">
                    <a:pos x="204" y="82"/>
                  </a:cxn>
                  <a:cxn ang="0">
                    <a:pos x="200" y="104"/>
                  </a:cxn>
                  <a:cxn ang="0">
                    <a:pos x="198" y="127"/>
                  </a:cxn>
                  <a:cxn ang="0">
                    <a:pos x="198" y="134"/>
                  </a:cxn>
                  <a:cxn ang="0">
                    <a:pos x="199" y="155"/>
                  </a:cxn>
                  <a:cxn ang="0">
                    <a:pos x="204" y="177"/>
                  </a:cxn>
                  <a:cxn ang="0">
                    <a:pos x="211" y="199"/>
                  </a:cxn>
                  <a:cxn ang="0">
                    <a:pos x="222" y="218"/>
                  </a:cxn>
                  <a:cxn ang="0">
                    <a:pos x="237" y="234"/>
                  </a:cxn>
                  <a:cxn ang="0">
                    <a:pos x="255" y="245"/>
                  </a:cxn>
                  <a:cxn ang="0">
                    <a:pos x="276" y="252"/>
                  </a:cxn>
                  <a:cxn ang="0">
                    <a:pos x="302" y="249"/>
                  </a:cxn>
                  <a:cxn ang="0">
                    <a:pos x="324" y="241"/>
                  </a:cxn>
                  <a:cxn ang="0">
                    <a:pos x="338" y="231"/>
                  </a:cxn>
                  <a:cxn ang="0">
                    <a:pos x="303" y="231"/>
                  </a:cxn>
                  <a:cxn ang="0">
                    <a:pos x="285" y="226"/>
                  </a:cxn>
                  <a:cxn ang="0">
                    <a:pos x="272" y="212"/>
                  </a:cxn>
                  <a:cxn ang="0">
                    <a:pos x="263" y="191"/>
                  </a:cxn>
                  <a:cxn ang="0">
                    <a:pos x="257" y="167"/>
                  </a:cxn>
                  <a:cxn ang="0">
                    <a:pos x="255" y="142"/>
                  </a:cxn>
                  <a:cxn ang="0">
                    <a:pos x="254" y="120"/>
                  </a:cxn>
                  <a:cxn ang="0">
                    <a:pos x="254" y="103"/>
                  </a:cxn>
                  <a:cxn ang="0">
                    <a:pos x="254" y="86"/>
                  </a:cxn>
                  <a:cxn ang="0">
                    <a:pos x="254" y="82"/>
                  </a:cxn>
                  <a:cxn ang="0">
                    <a:pos x="256" y="59"/>
                  </a:cxn>
                  <a:cxn ang="0">
                    <a:pos x="264" y="36"/>
                  </a:cxn>
                  <a:cxn ang="0">
                    <a:pos x="277" y="22"/>
                  </a:cxn>
                  <a:cxn ang="0">
                    <a:pos x="350" y="22"/>
                  </a:cxn>
                  <a:cxn ang="0">
                    <a:pos x="336" y="10"/>
                  </a:cxn>
                  <a:cxn ang="0">
                    <a:pos x="317" y="2"/>
                  </a:cxn>
                  <a:cxn ang="0">
                    <a:pos x="296" y="0"/>
                  </a:cxn>
                </a:cxnLst>
                <a:rect l="0" t="0" r="r" b="b"/>
                <a:pathLst>
                  <a:path w="725" h="254">
                    <a:moveTo>
                      <a:pt x="296" y="0"/>
                    </a:moveTo>
                    <a:lnTo>
                      <a:pt x="272" y="3"/>
                    </a:lnTo>
                    <a:lnTo>
                      <a:pt x="252" y="11"/>
                    </a:lnTo>
                    <a:lnTo>
                      <a:pt x="236" y="24"/>
                    </a:lnTo>
                    <a:lnTo>
                      <a:pt x="222" y="41"/>
                    </a:lnTo>
                    <a:lnTo>
                      <a:pt x="212" y="61"/>
                    </a:lnTo>
                    <a:lnTo>
                      <a:pt x="204" y="82"/>
                    </a:lnTo>
                    <a:lnTo>
                      <a:pt x="200" y="104"/>
                    </a:lnTo>
                    <a:lnTo>
                      <a:pt x="198" y="127"/>
                    </a:lnTo>
                    <a:lnTo>
                      <a:pt x="198" y="134"/>
                    </a:lnTo>
                    <a:lnTo>
                      <a:pt x="199" y="155"/>
                    </a:lnTo>
                    <a:lnTo>
                      <a:pt x="204" y="177"/>
                    </a:lnTo>
                    <a:lnTo>
                      <a:pt x="211" y="199"/>
                    </a:lnTo>
                    <a:lnTo>
                      <a:pt x="222" y="218"/>
                    </a:lnTo>
                    <a:lnTo>
                      <a:pt x="237" y="234"/>
                    </a:lnTo>
                    <a:lnTo>
                      <a:pt x="255" y="245"/>
                    </a:lnTo>
                    <a:lnTo>
                      <a:pt x="276" y="252"/>
                    </a:lnTo>
                    <a:lnTo>
                      <a:pt x="302" y="249"/>
                    </a:lnTo>
                    <a:lnTo>
                      <a:pt x="324" y="241"/>
                    </a:lnTo>
                    <a:lnTo>
                      <a:pt x="338" y="231"/>
                    </a:lnTo>
                    <a:lnTo>
                      <a:pt x="303" y="231"/>
                    </a:lnTo>
                    <a:lnTo>
                      <a:pt x="285" y="226"/>
                    </a:lnTo>
                    <a:lnTo>
                      <a:pt x="272" y="212"/>
                    </a:lnTo>
                    <a:lnTo>
                      <a:pt x="263" y="191"/>
                    </a:lnTo>
                    <a:lnTo>
                      <a:pt x="257" y="167"/>
                    </a:lnTo>
                    <a:lnTo>
                      <a:pt x="255" y="142"/>
                    </a:lnTo>
                    <a:lnTo>
                      <a:pt x="254" y="120"/>
                    </a:lnTo>
                    <a:lnTo>
                      <a:pt x="254" y="103"/>
                    </a:lnTo>
                    <a:lnTo>
                      <a:pt x="254" y="86"/>
                    </a:lnTo>
                    <a:lnTo>
                      <a:pt x="254" y="82"/>
                    </a:lnTo>
                    <a:lnTo>
                      <a:pt x="256" y="59"/>
                    </a:lnTo>
                    <a:lnTo>
                      <a:pt x="264" y="36"/>
                    </a:lnTo>
                    <a:lnTo>
                      <a:pt x="277" y="22"/>
                    </a:lnTo>
                    <a:lnTo>
                      <a:pt x="350" y="22"/>
                    </a:lnTo>
                    <a:lnTo>
                      <a:pt x="336" y="10"/>
                    </a:lnTo>
                    <a:lnTo>
                      <a:pt x="317" y="2"/>
                    </a:lnTo>
                    <a:lnTo>
                      <a:pt x="29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" name="Freeform 40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350" y="22"/>
                  </a:cxn>
                  <a:cxn ang="0">
                    <a:pos x="277" y="22"/>
                  </a:cxn>
                  <a:cxn ang="0">
                    <a:pos x="296" y="27"/>
                  </a:cxn>
                  <a:cxn ang="0">
                    <a:pos x="310" y="41"/>
                  </a:cxn>
                  <a:cxn ang="0">
                    <a:pos x="319" y="62"/>
                  </a:cxn>
                  <a:cxn ang="0">
                    <a:pos x="325" y="86"/>
                  </a:cxn>
                  <a:cxn ang="0">
                    <a:pos x="328" y="111"/>
                  </a:cxn>
                  <a:cxn ang="0">
                    <a:pos x="330" y="134"/>
                  </a:cxn>
                  <a:cxn ang="0">
                    <a:pos x="330" y="142"/>
                  </a:cxn>
                  <a:cxn ang="0">
                    <a:pos x="330" y="155"/>
                  </a:cxn>
                  <a:cxn ang="0">
                    <a:pos x="329" y="179"/>
                  </a:cxn>
                  <a:cxn ang="0">
                    <a:pos x="325" y="203"/>
                  </a:cxn>
                  <a:cxn ang="0">
                    <a:pos x="317" y="222"/>
                  </a:cxn>
                  <a:cxn ang="0">
                    <a:pos x="303" y="231"/>
                  </a:cxn>
                  <a:cxn ang="0">
                    <a:pos x="338" y="231"/>
                  </a:cxn>
                  <a:cxn ang="0">
                    <a:pos x="342" y="229"/>
                  </a:cxn>
                  <a:cxn ang="0">
                    <a:pos x="357" y="213"/>
                  </a:cxn>
                  <a:cxn ang="0">
                    <a:pos x="368" y="194"/>
                  </a:cxn>
                  <a:cxn ang="0">
                    <a:pos x="376" y="174"/>
                  </a:cxn>
                  <a:cxn ang="0">
                    <a:pos x="382" y="153"/>
                  </a:cxn>
                  <a:cxn ang="0">
                    <a:pos x="385" y="132"/>
                  </a:cxn>
                  <a:cxn ang="0">
                    <a:pos x="384" y="106"/>
                  </a:cxn>
                  <a:cxn ang="0">
                    <a:pos x="380" y="81"/>
                  </a:cxn>
                  <a:cxn ang="0">
                    <a:pos x="373" y="59"/>
                  </a:cxn>
                  <a:cxn ang="0">
                    <a:pos x="364" y="39"/>
                  </a:cxn>
                  <a:cxn ang="0">
                    <a:pos x="351" y="23"/>
                  </a:cxn>
                  <a:cxn ang="0">
                    <a:pos x="350" y="22"/>
                  </a:cxn>
                </a:cxnLst>
                <a:rect l="0" t="0" r="r" b="b"/>
                <a:pathLst>
                  <a:path w="725" h="254">
                    <a:moveTo>
                      <a:pt x="350" y="22"/>
                    </a:moveTo>
                    <a:lnTo>
                      <a:pt x="277" y="22"/>
                    </a:lnTo>
                    <a:lnTo>
                      <a:pt x="296" y="27"/>
                    </a:lnTo>
                    <a:lnTo>
                      <a:pt x="310" y="41"/>
                    </a:lnTo>
                    <a:lnTo>
                      <a:pt x="319" y="62"/>
                    </a:lnTo>
                    <a:lnTo>
                      <a:pt x="325" y="86"/>
                    </a:lnTo>
                    <a:lnTo>
                      <a:pt x="328" y="111"/>
                    </a:lnTo>
                    <a:lnTo>
                      <a:pt x="330" y="134"/>
                    </a:lnTo>
                    <a:lnTo>
                      <a:pt x="330" y="142"/>
                    </a:lnTo>
                    <a:lnTo>
                      <a:pt x="330" y="155"/>
                    </a:lnTo>
                    <a:lnTo>
                      <a:pt x="329" y="179"/>
                    </a:lnTo>
                    <a:lnTo>
                      <a:pt x="325" y="203"/>
                    </a:lnTo>
                    <a:lnTo>
                      <a:pt x="317" y="222"/>
                    </a:lnTo>
                    <a:lnTo>
                      <a:pt x="303" y="231"/>
                    </a:lnTo>
                    <a:lnTo>
                      <a:pt x="338" y="231"/>
                    </a:lnTo>
                    <a:lnTo>
                      <a:pt x="342" y="229"/>
                    </a:lnTo>
                    <a:lnTo>
                      <a:pt x="357" y="213"/>
                    </a:lnTo>
                    <a:lnTo>
                      <a:pt x="368" y="194"/>
                    </a:lnTo>
                    <a:lnTo>
                      <a:pt x="376" y="174"/>
                    </a:lnTo>
                    <a:lnTo>
                      <a:pt x="382" y="153"/>
                    </a:lnTo>
                    <a:lnTo>
                      <a:pt x="385" y="132"/>
                    </a:lnTo>
                    <a:lnTo>
                      <a:pt x="384" y="106"/>
                    </a:lnTo>
                    <a:lnTo>
                      <a:pt x="380" y="81"/>
                    </a:lnTo>
                    <a:lnTo>
                      <a:pt x="373" y="59"/>
                    </a:lnTo>
                    <a:lnTo>
                      <a:pt x="364" y="39"/>
                    </a:lnTo>
                    <a:lnTo>
                      <a:pt x="351" y="23"/>
                    </a:lnTo>
                    <a:lnTo>
                      <a:pt x="350" y="2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" name="Freeform 41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466" y="5"/>
                  </a:cxn>
                  <a:cxn ang="0">
                    <a:pos x="403" y="6"/>
                  </a:cxn>
                  <a:cxn ang="0">
                    <a:pos x="403" y="11"/>
                  </a:cxn>
                  <a:cxn ang="0">
                    <a:pos x="442" y="27"/>
                  </a:cxn>
                  <a:cxn ang="0">
                    <a:pos x="447" y="29"/>
                  </a:cxn>
                  <a:cxn ang="0">
                    <a:pos x="447" y="34"/>
                  </a:cxn>
                  <a:cxn ang="0">
                    <a:pos x="447" y="39"/>
                  </a:cxn>
                  <a:cxn ang="0">
                    <a:pos x="448" y="59"/>
                  </a:cxn>
                  <a:cxn ang="0">
                    <a:pos x="448" y="79"/>
                  </a:cxn>
                  <a:cxn ang="0">
                    <a:pos x="449" y="89"/>
                  </a:cxn>
                  <a:cxn ang="0">
                    <a:pos x="449" y="151"/>
                  </a:cxn>
                  <a:cxn ang="0">
                    <a:pos x="449" y="171"/>
                  </a:cxn>
                  <a:cxn ang="0">
                    <a:pos x="448" y="191"/>
                  </a:cxn>
                  <a:cxn ang="0">
                    <a:pos x="448" y="222"/>
                  </a:cxn>
                  <a:cxn ang="0">
                    <a:pos x="403" y="244"/>
                  </a:cxn>
                  <a:cxn ang="0">
                    <a:pos x="403" y="250"/>
                  </a:cxn>
                  <a:cxn ang="0">
                    <a:pos x="443" y="247"/>
                  </a:cxn>
                  <a:cxn ang="0">
                    <a:pos x="463" y="247"/>
                  </a:cxn>
                  <a:cxn ang="0">
                    <a:pos x="547" y="247"/>
                  </a:cxn>
                  <a:cxn ang="0">
                    <a:pos x="550" y="244"/>
                  </a:cxn>
                  <a:cxn ang="0">
                    <a:pos x="507" y="223"/>
                  </a:cxn>
                  <a:cxn ang="0">
                    <a:pos x="505" y="219"/>
                  </a:cxn>
                  <a:cxn ang="0">
                    <a:pos x="505" y="211"/>
                  </a:cxn>
                  <a:cxn ang="0">
                    <a:pos x="504" y="191"/>
                  </a:cxn>
                  <a:cxn ang="0">
                    <a:pos x="503" y="171"/>
                  </a:cxn>
                  <a:cxn ang="0">
                    <a:pos x="503" y="151"/>
                  </a:cxn>
                  <a:cxn ang="0">
                    <a:pos x="503" y="141"/>
                  </a:cxn>
                  <a:cxn ang="0">
                    <a:pos x="503" y="99"/>
                  </a:cxn>
                  <a:cxn ang="0">
                    <a:pos x="503" y="79"/>
                  </a:cxn>
                  <a:cxn ang="0">
                    <a:pos x="503" y="69"/>
                  </a:cxn>
                  <a:cxn ang="0">
                    <a:pos x="503" y="49"/>
                  </a:cxn>
                  <a:cxn ang="0">
                    <a:pos x="504" y="27"/>
                  </a:cxn>
                  <a:cxn ang="0">
                    <a:pos x="504" y="10"/>
                  </a:cxn>
                  <a:cxn ang="0">
                    <a:pos x="488" y="7"/>
                  </a:cxn>
                  <a:cxn ang="0">
                    <a:pos x="466" y="5"/>
                  </a:cxn>
                </a:cxnLst>
                <a:rect l="0" t="0" r="r" b="b"/>
                <a:pathLst>
                  <a:path w="725" h="254">
                    <a:moveTo>
                      <a:pt x="466" y="5"/>
                    </a:moveTo>
                    <a:lnTo>
                      <a:pt x="403" y="6"/>
                    </a:lnTo>
                    <a:lnTo>
                      <a:pt x="403" y="11"/>
                    </a:lnTo>
                    <a:lnTo>
                      <a:pt x="442" y="27"/>
                    </a:lnTo>
                    <a:lnTo>
                      <a:pt x="447" y="29"/>
                    </a:lnTo>
                    <a:lnTo>
                      <a:pt x="447" y="34"/>
                    </a:lnTo>
                    <a:lnTo>
                      <a:pt x="447" y="39"/>
                    </a:lnTo>
                    <a:lnTo>
                      <a:pt x="448" y="59"/>
                    </a:lnTo>
                    <a:lnTo>
                      <a:pt x="448" y="79"/>
                    </a:lnTo>
                    <a:lnTo>
                      <a:pt x="449" y="89"/>
                    </a:lnTo>
                    <a:lnTo>
                      <a:pt x="449" y="151"/>
                    </a:lnTo>
                    <a:lnTo>
                      <a:pt x="449" y="171"/>
                    </a:lnTo>
                    <a:lnTo>
                      <a:pt x="448" y="191"/>
                    </a:lnTo>
                    <a:lnTo>
                      <a:pt x="448" y="222"/>
                    </a:lnTo>
                    <a:lnTo>
                      <a:pt x="403" y="244"/>
                    </a:lnTo>
                    <a:lnTo>
                      <a:pt x="403" y="250"/>
                    </a:lnTo>
                    <a:lnTo>
                      <a:pt x="443" y="247"/>
                    </a:lnTo>
                    <a:lnTo>
                      <a:pt x="463" y="247"/>
                    </a:lnTo>
                    <a:lnTo>
                      <a:pt x="547" y="247"/>
                    </a:lnTo>
                    <a:lnTo>
                      <a:pt x="550" y="244"/>
                    </a:lnTo>
                    <a:lnTo>
                      <a:pt x="507" y="223"/>
                    </a:lnTo>
                    <a:lnTo>
                      <a:pt x="505" y="219"/>
                    </a:lnTo>
                    <a:lnTo>
                      <a:pt x="505" y="211"/>
                    </a:lnTo>
                    <a:lnTo>
                      <a:pt x="504" y="191"/>
                    </a:lnTo>
                    <a:lnTo>
                      <a:pt x="503" y="171"/>
                    </a:lnTo>
                    <a:lnTo>
                      <a:pt x="503" y="151"/>
                    </a:lnTo>
                    <a:lnTo>
                      <a:pt x="503" y="141"/>
                    </a:lnTo>
                    <a:lnTo>
                      <a:pt x="503" y="99"/>
                    </a:lnTo>
                    <a:lnTo>
                      <a:pt x="503" y="79"/>
                    </a:lnTo>
                    <a:lnTo>
                      <a:pt x="503" y="69"/>
                    </a:lnTo>
                    <a:lnTo>
                      <a:pt x="503" y="49"/>
                    </a:lnTo>
                    <a:lnTo>
                      <a:pt x="504" y="27"/>
                    </a:lnTo>
                    <a:lnTo>
                      <a:pt x="504" y="10"/>
                    </a:lnTo>
                    <a:lnTo>
                      <a:pt x="488" y="7"/>
                    </a:lnTo>
                    <a:lnTo>
                      <a:pt x="466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" name="Freeform 42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547" y="247"/>
                  </a:cxn>
                  <a:cxn ang="0">
                    <a:pos x="463" y="247"/>
                  </a:cxn>
                  <a:cxn ang="0">
                    <a:pos x="489" y="247"/>
                  </a:cxn>
                  <a:cxn ang="0">
                    <a:pos x="510" y="247"/>
                  </a:cxn>
                  <a:cxn ang="0">
                    <a:pos x="528" y="248"/>
                  </a:cxn>
                  <a:cxn ang="0">
                    <a:pos x="545" y="249"/>
                  </a:cxn>
                  <a:cxn ang="0">
                    <a:pos x="547" y="247"/>
                  </a:cxn>
                </a:cxnLst>
                <a:rect l="0" t="0" r="r" b="b"/>
                <a:pathLst>
                  <a:path w="725" h="254">
                    <a:moveTo>
                      <a:pt x="547" y="247"/>
                    </a:moveTo>
                    <a:lnTo>
                      <a:pt x="463" y="247"/>
                    </a:lnTo>
                    <a:lnTo>
                      <a:pt x="489" y="247"/>
                    </a:lnTo>
                    <a:lnTo>
                      <a:pt x="510" y="247"/>
                    </a:lnTo>
                    <a:lnTo>
                      <a:pt x="528" y="248"/>
                    </a:lnTo>
                    <a:lnTo>
                      <a:pt x="545" y="249"/>
                    </a:lnTo>
                    <a:lnTo>
                      <a:pt x="547" y="2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" name="Freeform 43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712" y="115"/>
                  </a:cxn>
                  <a:cxn ang="0">
                    <a:pos x="598" y="115"/>
                  </a:cxn>
                  <a:cxn ang="0">
                    <a:pos x="621" y="117"/>
                  </a:cxn>
                  <a:cxn ang="0">
                    <a:pos x="642" y="124"/>
                  </a:cxn>
                  <a:cxn ang="0">
                    <a:pos x="658" y="138"/>
                  </a:cxn>
                  <a:cxn ang="0">
                    <a:pos x="665" y="160"/>
                  </a:cxn>
                  <a:cxn ang="0">
                    <a:pos x="660" y="181"/>
                  </a:cxn>
                  <a:cxn ang="0">
                    <a:pos x="649" y="199"/>
                  </a:cxn>
                  <a:cxn ang="0">
                    <a:pos x="633" y="213"/>
                  </a:cxn>
                  <a:cxn ang="0">
                    <a:pos x="613" y="224"/>
                  </a:cxn>
                  <a:cxn ang="0">
                    <a:pos x="592" y="232"/>
                  </a:cxn>
                  <a:cxn ang="0">
                    <a:pos x="571" y="236"/>
                  </a:cxn>
                  <a:cxn ang="0">
                    <a:pos x="567" y="253"/>
                  </a:cxn>
                  <a:cxn ang="0">
                    <a:pos x="587" y="250"/>
                  </a:cxn>
                  <a:cxn ang="0">
                    <a:pos x="609" y="247"/>
                  </a:cxn>
                  <a:cxn ang="0">
                    <a:pos x="632" y="242"/>
                  </a:cxn>
                  <a:cxn ang="0">
                    <a:pos x="654" y="235"/>
                  </a:cxn>
                  <a:cxn ang="0">
                    <a:pos x="674" y="226"/>
                  </a:cxn>
                  <a:cxn ang="0">
                    <a:pos x="693" y="214"/>
                  </a:cxn>
                  <a:cxn ang="0">
                    <a:pos x="708" y="200"/>
                  </a:cxn>
                  <a:cxn ang="0">
                    <a:pos x="719" y="182"/>
                  </a:cxn>
                  <a:cxn ang="0">
                    <a:pos x="724" y="160"/>
                  </a:cxn>
                  <a:cxn ang="0">
                    <a:pos x="721" y="134"/>
                  </a:cxn>
                  <a:cxn ang="0">
                    <a:pos x="712" y="115"/>
                  </a:cxn>
                </a:cxnLst>
                <a:rect l="0" t="0" r="r" b="b"/>
                <a:pathLst>
                  <a:path w="725" h="254">
                    <a:moveTo>
                      <a:pt x="712" y="115"/>
                    </a:moveTo>
                    <a:lnTo>
                      <a:pt x="598" y="115"/>
                    </a:lnTo>
                    <a:lnTo>
                      <a:pt x="621" y="117"/>
                    </a:lnTo>
                    <a:lnTo>
                      <a:pt x="642" y="124"/>
                    </a:lnTo>
                    <a:lnTo>
                      <a:pt x="658" y="138"/>
                    </a:lnTo>
                    <a:lnTo>
                      <a:pt x="665" y="160"/>
                    </a:lnTo>
                    <a:lnTo>
                      <a:pt x="660" y="181"/>
                    </a:lnTo>
                    <a:lnTo>
                      <a:pt x="649" y="199"/>
                    </a:lnTo>
                    <a:lnTo>
                      <a:pt x="633" y="213"/>
                    </a:lnTo>
                    <a:lnTo>
                      <a:pt x="613" y="224"/>
                    </a:lnTo>
                    <a:lnTo>
                      <a:pt x="592" y="232"/>
                    </a:lnTo>
                    <a:lnTo>
                      <a:pt x="571" y="236"/>
                    </a:lnTo>
                    <a:lnTo>
                      <a:pt x="567" y="253"/>
                    </a:lnTo>
                    <a:lnTo>
                      <a:pt x="587" y="250"/>
                    </a:lnTo>
                    <a:lnTo>
                      <a:pt x="609" y="247"/>
                    </a:lnTo>
                    <a:lnTo>
                      <a:pt x="632" y="242"/>
                    </a:lnTo>
                    <a:lnTo>
                      <a:pt x="654" y="235"/>
                    </a:lnTo>
                    <a:lnTo>
                      <a:pt x="674" y="226"/>
                    </a:lnTo>
                    <a:lnTo>
                      <a:pt x="693" y="214"/>
                    </a:lnTo>
                    <a:lnTo>
                      <a:pt x="708" y="200"/>
                    </a:lnTo>
                    <a:lnTo>
                      <a:pt x="719" y="182"/>
                    </a:lnTo>
                    <a:lnTo>
                      <a:pt x="724" y="160"/>
                    </a:lnTo>
                    <a:lnTo>
                      <a:pt x="721" y="134"/>
                    </a:lnTo>
                    <a:lnTo>
                      <a:pt x="712" y="1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" name="Freeform 44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598" y="3"/>
                  </a:cxn>
                  <a:cxn ang="0">
                    <a:pos x="592" y="23"/>
                  </a:cxn>
                  <a:cxn ang="0">
                    <a:pos x="587" y="42"/>
                  </a:cxn>
                  <a:cxn ang="0">
                    <a:pos x="582" y="62"/>
                  </a:cxn>
                  <a:cxn ang="0">
                    <a:pos x="578" y="82"/>
                  </a:cxn>
                  <a:cxn ang="0">
                    <a:pos x="574" y="101"/>
                  </a:cxn>
                  <a:cxn ang="0">
                    <a:pos x="580" y="116"/>
                  </a:cxn>
                  <a:cxn ang="0">
                    <a:pos x="589" y="115"/>
                  </a:cxn>
                  <a:cxn ang="0">
                    <a:pos x="712" y="115"/>
                  </a:cxn>
                  <a:cxn ang="0">
                    <a:pos x="711" y="113"/>
                  </a:cxn>
                  <a:cxn ang="0">
                    <a:pos x="697" y="98"/>
                  </a:cxn>
                  <a:cxn ang="0">
                    <a:pos x="678" y="88"/>
                  </a:cxn>
                  <a:cxn ang="0">
                    <a:pos x="658" y="82"/>
                  </a:cxn>
                  <a:cxn ang="0">
                    <a:pos x="648" y="81"/>
                  </a:cxn>
                  <a:cxn ang="0">
                    <a:pos x="605" y="81"/>
                  </a:cxn>
                  <a:cxn ang="0">
                    <a:pos x="612" y="49"/>
                  </a:cxn>
                  <a:cxn ang="0">
                    <a:pos x="722" y="49"/>
                  </a:cxn>
                  <a:cxn ang="0">
                    <a:pos x="722" y="6"/>
                  </a:cxn>
                  <a:cxn ang="0">
                    <a:pos x="662" y="6"/>
                  </a:cxn>
                  <a:cxn ang="0">
                    <a:pos x="638" y="5"/>
                  </a:cxn>
                  <a:cxn ang="0">
                    <a:pos x="616" y="4"/>
                  </a:cxn>
                  <a:cxn ang="0">
                    <a:pos x="598" y="3"/>
                  </a:cxn>
                </a:cxnLst>
                <a:rect l="0" t="0" r="r" b="b"/>
                <a:pathLst>
                  <a:path w="725" h="254">
                    <a:moveTo>
                      <a:pt x="598" y="3"/>
                    </a:moveTo>
                    <a:lnTo>
                      <a:pt x="592" y="23"/>
                    </a:lnTo>
                    <a:lnTo>
                      <a:pt x="587" y="42"/>
                    </a:lnTo>
                    <a:lnTo>
                      <a:pt x="582" y="62"/>
                    </a:lnTo>
                    <a:lnTo>
                      <a:pt x="578" y="82"/>
                    </a:lnTo>
                    <a:lnTo>
                      <a:pt x="574" y="101"/>
                    </a:lnTo>
                    <a:lnTo>
                      <a:pt x="580" y="116"/>
                    </a:lnTo>
                    <a:lnTo>
                      <a:pt x="589" y="115"/>
                    </a:lnTo>
                    <a:lnTo>
                      <a:pt x="712" y="115"/>
                    </a:lnTo>
                    <a:lnTo>
                      <a:pt x="711" y="113"/>
                    </a:lnTo>
                    <a:lnTo>
                      <a:pt x="697" y="98"/>
                    </a:lnTo>
                    <a:lnTo>
                      <a:pt x="678" y="88"/>
                    </a:lnTo>
                    <a:lnTo>
                      <a:pt x="658" y="82"/>
                    </a:lnTo>
                    <a:lnTo>
                      <a:pt x="648" y="81"/>
                    </a:lnTo>
                    <a:lnTo>
                      <a:pt x="605" y="81"/>
                    </a:lnTo>
                    <a:lnTo>
                      <a:pt x="612" y="49"/>
                    </a:lnTo>
                    <a:lnTo>
                      <a:pt x="722" y="49"/>
                    </a:lnTo>
                    <a:lnTo>
                      <a:pt x="722" y="6"/>
                    </a:lnTo>
                    <a:lnTo>
                      <a:pt x="662" y="6"/>
                    </a:lnTo>
                    <a:lnTo>
                      <a:pt x="638" y="5"/>
                    </a:lnTo>
                    <a:lnTo>
                      <a:pt x="616" y="4"/>
                    </a:lnTo>
                    <a:lnTo>
                      <a:pt x="598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" name="Freeform 45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621" y="79"/>
                  </a:cxn>
                  <a:cxn ang="0">
                    <a:pos x="605" y="81"/>
                  </a:cxn>
                  <a:cxn ang="0">
                    <a:pos x="648" y="81"/>
                  </a:cxn>
                  <a:cxn ang="0">
                    <a:pos x="636" y="80"/>
                  </a:cxn>
                  <a:cxn ang="0">
                    <a:pos x="621" y="79"/>
                  </a:cxn>
                </a:cxnLst>
                <a:rect l="0" t="0" r="r" b="b"/>
                <a:pathLst>
                  <a:path w="725" h="254">
                    <a:moveTo>
                      <a:pt x="621" y="79"/>
                    </a:moveTo>
                    <a:lnTo>
                      <a:pt x="605" y="81"/>
                    </a:lnTo>
                    <a:lnTo>
                      <a:pt x="648" y="81"/>
                    </a:lnTo>
                    <a:lnTo>
                      <a:pt x="636" y="80"/>
                    </a:lnTo>
                    <a:lnTo>
                      <a:pt x="621" y="7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" name="Freeform 46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722" y="49"/>
                  </a:cxn>
                  <a:cxn ang="0">
                    <a:pos x="713" y="49"/>
                  </a:cxn>
                  <a:cxn ang="0">
                    <a:pos x="716" y="52"/>
                  </a:cxn>
                  <a:cxn ang="0">
                    <a:pos x="716" y="58"/>
                  </a:cxn>
                  <a:cxn ang="0">
                    <a:pos x="722" y="58"/>
                  </a:cxn>
                  <a:cxn ang="0">
                    <a:pos x="722" y="49"/>
                  </a:cxn>
                </a:cxnLst>
                <a:rect l="0" t="0" r="r" b="b"/>
                <a:pathLst>
                  <a:path w="725" h="254">
                    <a:moveTo>
                      <a:pt x="722" y="49"/>
                    </a:moveTo>
                    <a:lnTo>
                      <a:pt x="713" y="49"/>
                    </a:lnTo>
                    <a:lnTo>
                      <a:pt x="716" y="52"/>
                    </a:lnTo>
                    <a:lnTo>
                      <a:pt x="716" y="58"/>
                    </a:lnTo>
                    <a:lnTo>
                      <a:pt x="722" y="58"/>
                    </a:lnTo>
                    <a:lnTo>
                      <a:pt x="722" y="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" name="Freeform 47"/>
              <p:cNvSpPr>
                <a:spLocks/>
              </p:cNvSpPr>
              <p:nvPr/>
            </p:nvSpPr>
            <p:spPr bwMode="auto">
              <a:xfrm>
                <a:off x="8886" y="662"/>
                <a:ext cx="725" cy="254"/>
              </a:xfrm>
              <a:custGeom>
                <a:avLst/>
                <a:gdLst/>
                <a:ahLst/>
                <a:cxnLst>
                  <a:cxn ang="0">
                    <a:pos x="722" y="3"/>
                  </a:cxn>
                  <a:cxn ang="0">
                    <a:pos x="704" y="4"/>
                  </a:cxn>
                  <a:cxn ang="0">
                    <a:pos x="683" y="5"/>
                  </a:cxn>
                  <a:cxn ang="0">
                    <a:pos x="662" y="6"/>
                  </a:cxn>
                  <a:cxn ang="0">
                    <a:pos x="722" y="6"/>
                  </a:cxn>
                  <a:cxn ang="0">
                    <a:pos x="722" y="3"/>
                  </a:cxn>
                </a:cxnLst>
                <a:rect l="0" t="0" r="r" b="b"/>
                <a:pathLst>
                  <a:path w="725" h="254">
                    <a:moveTo>
                      <a:pt x="722" y="3"/>
                    </a:moveTo>
                    <a:lnTo>
                      <a:pt x="704" y="4"/>
                    </a:lnTo>
                    <a:lnTo>
                      <a:pt x="683" y="5"/>
                    </a:lnTo>
                    <a:lnTo>
                      <a:pt x="662" y="6"/>
                    </a:lnTo>
                    <a:lnTo>
                      <a:pt x="722" y="6"/>
                    </a:lnTo>
                    <a:lnTo>
                      <a:pt x="722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29" name="Freeform 48"/>
            <p:cNvSpPr>
              <a:spLocks/>
            </p:cNvSpPr>
            <p:nvPr/>
          </p:nvSpPr>
          <p:spPr bwMode="auto">
            <a:xfrm>
              <a:off x="8903" y="574"/>
              <a:ext cx="748" cy="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42" y="0"/>
                </a:cxn>
              </a:cxnLst>
              <a:rect l="0" t="0" r="r" b="b"/>
              <a:pathLst>
                <a:path w="743" h="20">
                  <a:moveTo>
                    <a:pt x="0" y="0"/>
                  </a:moveTo>
                  <a:lnTo>
                    <a:pt x="742" y="0"/>
                  </a:lnTo>
                </a:path>
              </a:pathLst>
            </a:custGeom>
            <a:noFill/>
            <a:ln w="44449">
              <a:solidFill>
                <a:srgbClr val="008BB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45" name="Содержимое 44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23801" y="2358058"/>
            <a:ext cx="11377264" cy="280831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79785" y="6318498"/>
            <a:ext cx="1762463" cy="5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Для дополнительной информации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940425" y="5310386"/>
            <a:ext cx="5130359" cy="15935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16089" y="1061914"/>
            <a:ext cx="8064896" cy="9361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0" rtlCol="0" anchor="ctr"/>
          <a:lstStyle/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Международный координационный центр исследования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TIMSS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– </a:t>
            </a:r>
            <a:r>
              <a:rPr lang="en-US" sz="1600" u="sng" dirty="0" smtClean="0">
                <a:solidFill>
                  <a:schemeClr val="tx2">
                    <a:lumMod val="50000"/>
                  </a:schemeClr>
                </a:solidFill>
                <a:hlinkClick r:id="rId2"/>
              </a:rPr>
              <a:t>http</a:t>
            </a:r>
            <a:r>
              <a:rPr lang="ru-RU" sz="1600" u="sng" dirty="0" smtClean="0">
                <a:solidFill>
                  <a:schemeClr val="tx2">
                    <a:lumMod val="50000"/>
                  </a:schemeClr>
                </a:solidFill>
                <a:hlinkClick r:id="rId2"/>
              </a:rPr>
              <a:t>://timss2015.</a:t>
            </a:r>
            <a:r>
              <a:rPr lang="en-US" sz="1600" u="sng" dirty="0" smtClean="0">
                <a:solidFill>
                  <a:schemeClr val="tx2">
                    <a:lumMod val="50000"/>
                  </a:schemeClr>
                </a:solidFill>
                <a:hlinkClick r:id="rId2"/>
              </a:rPr>
              <a:t>org</a:t>
            </a:r>
            <a:r>
              <a:rPr lang="ru-RU" sz="1600" u="sng" dirty="0" smtClean="0">
                <a:solidFill>
                  <a:schemeClr val="tx2">
                    <a:lumMod val="50000"/>
                  </a:schemeClr>
                </a:solidFill>
                <a:hlinkClick r:id="rId2"/>
              </a:rPr>
              <a:t>/</a:t>
            </a:r>
            <a:endParaRPr lang="ru-RU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тел.: +1-617-552-1600 –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Ina V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S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Mullis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Michael O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Martin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– международные координаторы (электронная почта –</a:t>
            </a:r>
            <a:r>
              <a:rPr lang="en-AU" sz="1600" u="sng" dirty="0" smtClean="0">
                <a:solidFill>
                  <a:schemeClr val="tx2">
                    <a:lumMod val="50000"/>
                  </a:schemeClr>
                </a:solidFill>
                <a:hlinkClick r:id="rId3"/>
              </a:rPr>
              <a:t> </a:t>
            </a:r>
            <a:r>
              <a:rPr lang="en-US" sz="1600" u="sng" dirty="0" err="1" smtClean="0">
                <a:solidFill>
                  <a:schemeClr val="tx2">
                    <a:lumMod val="50000"/>
                  </a:schemeClr>
                </a:solidFill>
                <a:hlinkClick r:id="rId3"/>
              </a:rPr>
              <a:t>timss</a:t>
            </a:r>
            <a:r>
              <a:rPr lang="ru-RU" sz="1600" u="sng" dirty="0" smtClean="0">
                <a:solidFill>
                  <a:schemeClr val="tx2">
                    <a:lumMod val="50000"/>
                  </a:schemeClr>
                </a:solidFill>
                <a:hlinkClick r:id="rId3"/>
              </a:rPr>
              <a:t>@</a:t>
            </a:r>
            <a:r>
              <a:rPr lang="en-US" sz="1600" u="sng" dirty="0" err="1" smtClean="0">
                <a:solidFill>
                  <a:schemeClr val="tx2">
                    <a:lumMod val="50000"/>
                  </a:schemeClr>
                </a:solidFill>
                <a:hlinkClick r:id="rId3"/>
              </a:rPr>
              <a:t>bc</a:t>
            </a:r>
            <a:r>
              <a:rPr lang="ru-RU" sz="1600" u="sng" dirty="0" smtClean="0">
                <a:solidFill>
                  <a:schemeClr val="tx2">
                    <a:lumMod val="50000"/>
                  </a:schemeClr>
                </a:solidFill>
                <a:hlinkClick r:id="rId3"/>
              </a:rPr>
              <a:t>.</a:t>
            </a:r>
            <a:r>
              <a:rPr lang="en-US" sz="1600" u="sng" dirty="0" err="1" smtClean="0">
                <a:solidFill>
                  <a:schemeClr val="tx2">
                    <a:lumMod val="50000"/>
                  </a:schemeClr>
                </a:solidFill>
                <a:hlinkClick r:id="rId3"/>
              </a:rPr>
              <a:t>edu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 algn="ctr"/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916089" y="2070026"/>
            <a:ext cx="8064896" cy="70207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tlCol="0" anchor="ctr"/>
          <a:lstStyle/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Организация Экономического Сотрудничества и Развития (ОЭСР) (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Organization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for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Economic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Cooperation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and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Development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, OECD) –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  <a:hlinkClick r:id="rId4"/>
              </a:rPr>
              <a:t>www.oecd.org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hlinkClick r:id="rId4"/>
              </a:rPr>
              <a:t>/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  <a:hlinkClick r:id="rId4"/>
              </a:rPr>
              <a:t>edu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hlinkClick r:id="rId4"/>
              </a:rPr>
              <a:t>/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  <a:hlinkClick r:id="rId4"/>
              </a:rPr>
              <a:t>pisa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1833" y="4014242"/>
            <a:ext cx="4896544" cy="172819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0" rtlCol="0" anchor="ctr"/>
          <a:lstStyle/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Центр оценки качества образования ИСРО РАО – </a:t>
            </a:r>
            <a:r>
              <a:rPr lang="en-US" sz="1600" u="sng" dirty="0" smtClean="0">
                <a:solidFill>
                  <a:schemeClr val="tx2">
                    <a:lumMod val="50000"/>
                  </a:schemeClr>
                </a:solidFill>
                <a:hlinkClick r:id="rId5"/>
              </a:rPr>
              <a:t>http</a:t>
            </a:r>
            <a:r>
              <a:rPr lang="ru-RU" sz="1600" u="sng" dirty="0" smtClean="0">
                <a:solidFill>
                  <a:schemeClr val="tx2">
                    <a:lumMod val="50000"/>
                  </a:schemeClr>
                </a:solidFill>
                <a:hlinkClick r:id="rId5"/>
              </a:rPr>
              <a:t>://</a:t>
            </a:r>
            <a:r>
              <a:rPr lang="en-US" sz="1600" u="sng" dirty="0" err="1" smtClean="0">
                <a:solidFill>
                  <a:schemeClr val="tx2">
                    <a:lumMod val="50000"/>
                  </a:schemeClr>
                </a:solidFill>
                <a:hlinkClick r:id="rId5"/>
              </a:rPr>
              <a:t>centeroko</a:t>
            </a:r>
            <a:r>
              <a:rPr lang="ru-RU" sz="1600" u="sng" dirty="0" smtClean="0">
                <a:solidFill>
                  <a:schemeClr val="tx2">
                    <a:lumMod val="50000"/>
                  </a:schemeClr>
                </a:solidFill>
                <a:hlinkClick r:id="rId5"/>
              </a:rPr>
              <a:t>.</a:t>
            </a:r>
            <a:r>
              <a:rPr lang="en-US" sz="1600" u="sng" dirty="0" err="1" smtClean="0">
                <a:solidFill>
                  <a:schemeClr val="tx2">
                    <a:lumMod val="50000"/>
                  </a:schemeClr>
                </a:solidFill>
                <a:hlinkClick r:id="rId5"/>
              </a:rPr>
              <a:t>ru</a:t>
            </a:r>
            <a:r>
              <a:rPr lang="en-A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тел.: +7-495-621-76-36 – Ковалева Галина Сергеевна – национальный координатор России (электронная почта – </a:t>
            </a:r>
            <a:r>
              <a:rPr lang="en-US" sz="1600" u="sng" dirty="0" err="1" smtClean="0">
                <a:solidFill>
                  <a:schemeClr val="tx2">
                    <a:lumMod val="50000"/>
                  </a:schemeClr>
                </a:solidFill>
                <a:hlinkClick r:id="rId6"/>
              </a:rPr>
              <a:t>centeroko</a:t>
            </a:r>
            <a:r>
              <a:rPr lang="ru-RU" sz="1600" u="sng" dirty="0" smtClean="0">
                <a:solidFill>
                  <a:schemeClr val="tx2">
                    <a:lumMod val="50000"/>
                  </a:schemeClr>
                </a:solidFill>
                <a:hlinkClick r:id="rId6"/>
              </a:rPr>
              <a:t>@</a:t>
            </a:r>
            <a:r>
              <a:rPr lang="en-US" sz="1600" u="sng" dirty="0" smtClean="0">
                <a:solidFill>
                  <a:schemeClr val="tx2">
                    <a:lumMod val="50000"/>
                  </a:schemeClr>
                </a:solidFill>
                <a:hlinkClick r:id="rId6"/>
              </a:rPr>
              <a:t>mail</a:t>
            </a:r>
            <a:r>
              <a:rPr lang="ru-RU" sz="1600" u="sng" dirty="0" smtClean="0">
                <a:solidFill>
                  <a:schemeClr val="tx2">
                    <a:lumMod val="50000"/>
                  </a:schemeClr>
                </a:solidFill>
                <a:hlinkClick r:id="rId6"/>
              </a:rPr>
              <a:t>.</a:t>
            </a:r>
            <a:r>
              <a:rPr lang="en-US" sz="1600" u="sng" dirty="0" err="1" smtClean="0">
                <a:solidFill>
                  <a:schemeClr val="tx2">
                    <a:lumMod val="50000"/>
                  </a:schemeClr>
                </a:solidFill>
                <a:hlinkClick r:id="rId6"/>
              </a:rPr>
              <a:t>ru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 algn="ctr"/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9" name="Рисунок 8" descr="centeroko.ru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652393" y="2862114"/>
            <a:ext cx="5544616" cy="4104456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7857" y="989906"/>
            <a:ext cx="72008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55849" y="2142034"/>
            <a:ext cx="1762463" cy="5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3830" y="197354"/>
            <a:ext cx="10172978" cy="963543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3600" b="1" dirty="0" smtClean="0"/>
              <a:t>Результаты 15-летних учащихся </a:t>
            </a:r>
            <a:br>
              <a:rPr lang="ru-RU" sz="3600" b="1" dirty="0" smtClean="0"/>
            </a:br>
            <a:r>
              <a:rPr lang="ru-RU" sz="3600" b="1" dirty="0" smtClean="0"/>
              <a:t>по математической грамотности</a:t>
            </a:r>
          </a:p>
        </p:txBody>
      </p:sp>
      <p:sp>
        <p:nvSpPr>
          <p:cNvPr id="68611" name="AutoShape 5"/>
          <p:cNvSpPr>
            <a:spLocks/>
          </p:cNvSpPr>
          <p:nvPr/>
        </p:nvSpPr>
        <p:spPr bwMode="auto">
          <a:xfrm>
            <a:off x="7028396" y="1349946"/>
            <a:ext cx="466158" cy="1584176"/>
          </a:xfrm>
          <a:prstGeom prst="leftBrace">
            <a:avLst>
              <a:gd name="adj1" fmla="val 60919"/>
              <a:gd name="adj2" fmla="val 50000"/>
            </a:avLst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lIns="108823" tIns="54411" rIns="108823" bIns="54411" anchor="ctr"/>
          <a:lstStyle/>
          <a:p>
            <a:endParaRPr lang="ru-RU"/>
          </a:p>
        </p:txBody>
      </p:sp>
      <p:sp>
        <p:nvSpPr>
          <p:cNvPr id="68612" name="AutoShape 6"/>
          <p:cNvSpPr>
            <a:spLocks/>
          </p:cNvSpPr>
          <p:nvPr/>
        </p:nvSpPr>
        <p:spPr bwMode="auto">
          <a:xfrm>
            <a:off x="7020545" y="3006130"/>
            <a:ext cx="453782" cy="864096"/>
          </a:xfrm>
          <a:prstGeom prst="leftBrace">
            <a:avLst>
              <a:gd name="adj1" fmla="val 8334"/>
              <a:gd name="adj2" fmla="val 50000"/>
            </a:avLst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lIns="108823" tIns="54411" rIns="108823" bIns="54411" anchor="ctr"/>
          <a:lstStyle/>
          <a:p>
            <a:endParaRPr lang="ru-RU"/>
          </a:p>
        </p:txBody>
      </p:sp>
      <p:sp>
        <p:nvSpPr>
          <p:cNvPr id="68613" name="AutoShape 7"/>
          <p:cNvSpPr>
            <a:spLocks/>
          </p:cNvSpPr>
          <p:nvPr/>
        </p:nvSpPr>
        <p:spPr bwMode="auto">
          <a:xfrm>
            <a:off x="7028396" y="3942234"/>
            <a:ext cx="517725" cy="3096344"/>
          </a:xfrm>
          <a:prstGeom prst="leftBrace">
            <a:avLst>
              <a:gd name="adj1" fmla="val 38007"/>
              <a:gd name="adj2" fmla="val 50000"/>
            </a:avLst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lIns="108823" tIns="54411" rIns="108823" bIns="54411" anchor="ctr"/>
          <a:lstStyle/>
          <a:p>
            <a:endParaRPr lang="ru-RU"/>
          </a:p>
        </p:txBody>
      </p:sp>
      <p:sp>
        <p:nvSpPr>
          <p:cNvPr id="68614" name="Text Box 8"/>
          <p:cNvSpPr txBox="1">
            <a:spLocks noChangeArrowheads="1"/>
          </p:cNvSpPr>
          <p:nvPr/>
        </p:nvSpPr>
        <p:spPr bwMode="auto">
          <a:xfrm>
            <a:off x="683841" y="1277938"/>
            <a:ext cx="5912507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900" dirty="0"/>
              <a:t>Лидирующие страны и территории: </a:t>
            </a:r>
            <a:r>
              <a:rPr lang="ru-RU" sz="1900" dirty="0" smtClean="0"/>
              <a:t>Сингапур, Гонконг (Китай), Макао (Китай), Тайвань, Япония </a:t>
            </a:r>
          </a:p>
          <a:p>
            <a:pPr algn="ctr">
              <a:spcBef>
                <a:spcPts val="600"/>
              </a:spcBef>
            </a:pPr>
            <a:r>
              <a:rPr lang="ru-RU" sz="1900" dirty="0" smtClean="0"/>
              <a:t>19 стран, </a:t>
            </a:r>
            <a:r>
              <a:rPr lang="ru-RU" sz="1900" dirty="0"/>
              <a:t/>
            </a:r>
            <a:br>
              <a:rPr lang="ru-RU" sz="1900" dirty="0"/>
            </a:br>
            <a:r>
              <a:rPr lang="ru-RU" sz="1900" dirty="0"/>
              <a:t>средний балл </a:t>
            </a:r>
            <a:r>
              <a:rPr lang="ru-RU" sz="1900" dirty="0" smtClean="0"/>
              <a:t>которых </a:t>
            </a:r>
            <a:r>
              <a:rPr lang="ru-RU" sz="1900" dirty="0"/>
              <a:t>статистически значимо </a:t>
            </a:r>
            <a:r>
              <a:rPr lang="ru-RU" sz="1900" b="1" u="sng" dirty="0"/>
              <a:t>выше</a:t>
            </a:r>
            <a:r>
              <a:rPr lang="ru-RU" sz="1900" dirty="0"/>
              <a:t> среднего балла России</a:t>
            </a:r>
          </a:p>
        </p:txBody>
      </p:sp>
      <p:sp>
        <p:nvSpPr>
          <p:cNvPr id="68615" name="Text Box 9"/>
          <p:cNvSpPr txBox="1">
            <a:spLocks noChangeArrowheads="1"/>
          </p:cNvSpPr>
          <p:nvPr/>
        </p:nvSpPr>
        <p:spPr bwMode="auto">
          <a:xfrm>
            <a:off x="531975" y="5166370"/>
            <a:ext cx="6200538" cy="694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823" tIns="54411" rIns="108823" bIns="5441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900" dirty="0" smtClean="0"/>
              <a:t>39 </a:t>
            </a:r>
            <a:r>
              <a:rPr lang="ru-RU" sz="1900" dirty="0"/>
              <a:t>стран, средний балл которых статистически значимо </a:t>
            </a:r>
            <a:r>
              <a:rPr lang="ru-RU" sz="1900" b="1" u="sng" dirty="0"/>
              <a:t>ниже</a:t>
            </a:r>
            <a:r>
              <a:rPr lang="ru-RU" sz="1900" dirty="0"/>
              <a:t> среднего балла России</a:t>
            </a:r>
          </a:p>
        </p:txBody>
      </p:sp>
      <p:sp>
        <p:nvSpPr>
          <p:cNvPr id="68616" name="Text Box 10"/>
          <p:cNvSpPr txBox="1">
            <a:spLocks noChangeArrowheads="1"/>
          </p:cNvSpPr>
          <p:nvPr/>
        </p:nvSpPr>
        <p:spPr bwMode="auto">
          <a:xfrm>
            <a:off x="395809" y="3078138"/>
            <a:ext cx="6552728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900" dirty="0" smtClean="0"/>
              <a:t>11 </a:t>
            </a:r>
            <a:r>
              <a:rPr lang="ru-RU" sz="1900" dirty="0"/>
              <a:t>стран, средний балл которых не отличается от балла России </a:t>
            </a:r>
            <a:br>
              <a:rPr lang="ru-RU" sz="1900" dirty="0"/>
            </a:br>
            <a:r>
              <a:rPr lang="ru-RU" sz="1900" dirty="0" smtClean="0"/>
              <a:t>(Австрия, Новая Зеландия, Вьетнам, Швеция, Австралия, Франция, Великобритания, Чехия, Португалия, Италия, Исландия)</a:t>
            </a:r>
            <a:endParaRPr lang="ru-RU" sz="1900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79787" y="161906"/>
            <a:ext cx="1762463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PISA_WebBanner6-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9947467" y="161906"/>
            <a:ext cx="1753598" cy="540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625" y="1102186"/>
            <a:ext cx="2010548" cy="60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585" y="3078138"/>
            <a:ext cx="4212000" cy="16283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516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Результаты 15-летних российских </a:t>
            </a:r>
            <a:br>
              <a:rPr lang="ru-RU" dirty="0" smtClean="0"/>
            </a:br>
            <a:r>
              <a:rPr lang="ru-RU" dirty="0" smtClean="0"/>
              <a:t>учащихся по математической грамотности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4043" y="1671693"/>
            <a:ext cx="10692765" cy="470341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79787" y="161906"/>
            <a:ext cx="1762463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PISA_WebBanner6-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9947467" y="161906"/>
            <a:ext cx="1753598" cy="540000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793" y="2934122"/>
            <a:ext cx="5660252" cy="340085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41478" y="2934123"/>
            <a:ext cx="5659587" cy="338437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518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sz="3800" dirty="0" smtClean="0"/>
              <a:t>Уровни функциональной </a:t>
            </a:r>
            <a:br>
              <a:rPr lang="ru-RU" sz="3800" dirty="0" smtClean="0"/>
            </a:br>
            <a:r>
              <a:rPr lang="ru-RU" sz="3800" dirty="0" smtClean="0"/>
              <a:t>грамотности </a:t>
            </a:r>
            <a:r>
              <a:rPr lang="en-US" sz="3800" dirty="0" smtClean="0"/>
              <a:t>PISA</a:t>
            </a:r>
            <a:endParaRPr lang="ru-RU" sz="3800" dirty="0"/>
          </a:p>
        </p:txBody>
      </p:sp>
      <p:sp>
        <p:nvSpPr>
          <p:cNvPr id="14339" name="Text Box 366"/>
          <p:cNvSpPr txBox="1">
            <a:spLocks noChangeArrowheads="1"/>
          </p:cNvSpPr>
          <p:nvPr/>
        </p:nvSpPr>
        <p:spPr bwMode="auto">
          <a:xfrm>
            <a:off x="5659905" y="2454467"/>
            <a:ext cx="6220945" cy="827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823" tIns="54411" rIns="108823" bIns="54411"/>
          <a:lstStyle/>
          <a:p>
            <a:pPr>
              <a:spcAft>
                <a:spcPts val="1190"/>
              </a:spcAft>
            </a:pPr>
            <a:r>
              <a:rPr lang="ru-RU" dirty="0"/>
              <a:t>Самостоятельно мыслящие и способные функционировать в сложных условиях</a:t>
            </a:r>
          </a:p>
        </p:txBody>
      </p:sp>
      <p:sp>
        <p:nvSpPr>
          <p:cNvPr id="14340" name="Text Box 367"/>
          <p:cNvSpPr txBox="1">
            <a:spLocks noChangeArrowheads="1"/>
          </p:cNvSpPr>
          <p:nvPr/>
        </p:nvSpPr>
        <p:spPr bwMode="auto">
          <a:xfrm>
            <a:off x="5659905" y="3507566"/>
            <a:ext cx="6220945" cy="902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823" tIns="54411" rIns="108823" bIns="54411"/>
          <a:lstStyle/>
          <a:p>
            <a:pPr>
              <a:spcAft>
                <a:spcPts val="1190"/>
              </a:spcAft>
            </a:pPr>
            <a:r>
              <a:rPr lang="ru-RU" i="1" dirty="0"/>
              <a:t>4 уровень</a:t>
            </a:r>
            <a:r>
              <a:rPr lang="ru-RU" dirty="0"/>
              <a:t> – проявляется способность использовать имеющиеся знания и умения для получения новой информации</a:t>
            </a:r>
          </a:p>
        </p:txBody>
      </p:sp>
      <p:sp>
        <p:nvSpPr>
          <p:cNvPr id="14341" name="Text Box 368"/>
          <p:cNvSpPr txBox="1">
            <a:spLocks noChangeArrowheads="1"/>
          </p:cNvSpPr>
          <p:nvPr/>
        </p:nvSpPr>
        <p:spPr bwMode="auto">
          <a:xfrm>
            <a:off x="5659905" y="5011755"/>
            <a:ext cx="6220945" cy="1578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823" tIns="54411" rIns="108823" bIns="54411"/>
          <a:lstStyle/>
          <a:p>
            <a:pPr>
              <a:spcAft>
                <a:spcPts val="1190"/>
              </a:spcAft>
            </a:pPr>
            <a:r>
              <a:rPr lang="ru-RU" i="1" dirty="0"/>
              <a:t>2 уровень</a:t>
            </a:r>
            <a:r>
              <a:rPr lang="ru-RU" dirty="0"/>
              <a:t> – пороговый, при достижении которого учащиеся начинают демонстрировать применение знаний и умений в простейших не учебных ситуациях</a:t>
            </a:r>
          </a:p>
        </p:txBody>
      </p:sp>
      <p:sp>
        <p:nvSpPr>
          <p:cNvPr id="14342" name="Правая фигурная скобка 368"/>
          <p:cNvSpPr>
            <a:spLocks/>
          </p:cNvSpPr>
          <p:nvPr/>
        </p:nvSpPr>
        <p:spPr bwMode="auto">
          <a:xfrm>
            <a:off x="5379385" y="2078005"/>
            <a:ext cx="280520" cy="1429561"/>
          </a:xfrm>
          <a:prstGeom prst="rightBrace">
            <a:avLst>
              <a:gd name="adj1" fmla="val 68341"/>
              <a:gd name="adj2" fmla="val 50000"/>
            </a:avLst>
          </a:prstGeom>
          <a:noFill/>
          <a:ln w="38100" algn="ctr">
            <a:solidFill>
              <a:schemeClr val="accent2"/>
            </a:solidFill>
            <a:round/>
            <a:headEnd/>
            <a:tailEnd/>
          </a:ln>
        </p:spPr>
        <p:txBody>
          <a:bodyPr lIns="108823" tIns="54411" rIns="108823" bIns="54411"/>
          <a:lstStyle/>
          <a:p>
            <a:endParaRPr lang="ru-RU"/>
          </a:p>
        </p:txBody>
      </p:sp>
      <p:pic>
        <p:nvPicPr>
          <p:cNvPr id="14343" name="Picture 3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0563" y="1325081"/>
            <a:ext cx="3648823" cy="5194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PISA_WebBanner6-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9900865" y="125810"/>
            <a:ext cx="1753598" cy="540000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79787" y="161906"/>
            <a:ext cx="1762463" cy="54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50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043" y="286909"/>
            <a:ext cx="10963006" cy="1927133"/>
          </a:xfrm>
        </p:spPr>
        <p:txBody>
          <a:bodyPr>
            <a:noAutofit/>
          </a:bodyPr>
          <a:lstStyle/>
          <a:p>
            <a:r>
              <a:rPr lang="ru-RU" sz="3600" dirty="0" smtClean="0"/>
              <a:t>Модель тестовых заданий для исследования </a:t>
            </a:r>
            <a:r>
              <a:rPr lang="ru-RU" sz="3600" dirty="0"/>
              <a:t>математической грамотности </a:t>
            </a:r>
            <a:r>
              <a:rPr lang="ru-RU" sz="3600" dirty="0" smtClean="0"/>
              <a:t>включает </a:t>
            </a:r>
            <a:r>
              <a:rPr lang="ru-RU" sz="3600" dirty="0"/>
              <a:t>три </a:t>
            </a:r>
            <a:r>
              <a:rPr lang="ru-RU" sz="3600" dirty="0" smtClean="0"/>
              <a:t>взаимосвязанных </a:t>
            </a:r>
            <a:r>
              <a:rPr lang="ru-RU" sz="3600" dirty="0"/>
              <a:t>аспекта: </a:t>
            </a:r>
            <a:br>
              <a:rPr lang="ru-RU" sz="36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043" y="2214042"/>
            <a:ext cx="10692765" cy="4185816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математическое </a:t>
            </a:r>
            <a:r>
              <a:rPr lang="ru-RU" i="1" dirty="0"/>
              <a:t>содержание</a:t>
            </a:r>
            <a:r>
              <a:rPr lang="ru-RU" dirty="0"/>
              <a:t>, которое используется в тестовых заданиях, </a:t>
            </a:r>
          </a:p>
          <a:p>
            <a:pPr lvl="0"/>
            <a:r>
              <a:rPr lang="ru-RU" dirty="0"/>
              <a:t>к</a:t>
            </a:r>
            <a:r>
              <a:rPr lang="ru-RU" i="1" dirty="0"/>
              <a:t>онтекст,</a:t>
            </a:r>
            <a:r>
              <a:rPr lang="ru-RU" dirty="0"/>
              <a:t>  в котором представлена проблема,  </a:t>
            </a:r>
          </a:p>
          <a:p>
            <a:r>
              <a:rPr lang="ru-RU" dirty="0"/>
              <a:t>математические мыслительные </a:t>
            </a:r>
            <a:r>
              <a:rPr lang="ru-RU" i="1" dirty="0"/>
              <a:t>процессы</a:t>
            </a:r>
            <a:r>
              <a:rPr lang="ru-RU" dirty="0"/>
              <a:t>, которые описывают, что делает ученик, чтобы связать этот контекст с математикой, необходимой для решения поставленной проблемы.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94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043" y="197819"/>
            <a:ext cx="10692765" cy="72008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Модель задания по математической грамотности </a:t>
            </a:r>
            <a:endParaRPr lang="en-US" sz="3200" dirty="0"/>
          </a:p>
        </p:txBody>
      </p:sp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1547866" y="1278257"/>
            <a:ext cx="8182050" cy="5544297"/>
            <a:chOff x="1658" y="1342"/>
            <a:chExt cx="10025" cy="7510"/>
          </a:xfrm>
        </p:grpSpPr>
        <p:sp>
          <p:nvSpPr>
            <p:cNvPr id="4" name="AutoShape 2"/>
            <p:cNvSpPr>
              <a:spLocks noChangeArrowheads="1"/>
            </p:cNvSpPr>
            <p:nvPr/>
          </p:nvSpPr>
          <p:spPr bwMode="auto">
            <a:xfrm>
              <a:off x="1658" y="1342"/>
              <a:ext cx="10025" cy="7510"/>
            </a:xfrm>
            <a:prstGeom prst="flowChartAlternate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10800" rIns="91440" bIns="1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charset="0"/>
                  <a:ea typeface="ＭＳ Ｐゴシック" charset="0"/>
                </a:rPr>
                <a:t>Проблема в контексте реального мира</a:t>
              </a: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charset="0"/>
                  <a:ea typeface="ＭＳ Ｐゴシック" charset="0"/>
                </a:rPr>
                <a:t>Области математического содержания</a:t>
              </a:r>
              <a:r>
                <a:rPr kumimoji="0" lang="ru-RU" sz="12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charset="0"/>
                  <a:ea typeface="ＭＳ Ｐゴシック" charset="0"/>
                </a:rPr>
                <a:t>:</a:t>
              </a:r>
              <a:r>
                <a:rPr kumimoji="0" lang="ru-RU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charset="0"/>
                  <a:ea typeface="ＭＳ Ｐゴシック" charset="0"/>
                </a:rPr>
                <a:t> Количество, Неопределенность и данные, Изменение и зависимости, Пространство и форма </a:t>
              </a: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charset="0"/>
                  <a:ea typeface="ＭＳ Ｐゴシック" charset="0"/>
                </a:rPr>
                <a:t>Контекстные категории реального мира</a:t>
              </a:r>
              <a:r>
                <a:rPr kumimoji="0" lang="ru-RU" sz="12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charset="0"/>
                  <a:ea typeface="ＭＳ Ｐゴシック" charset="0"/>
                </a:rPr>
                <a:t>:</a:t>
              </a:r>
              <a:r>
                <a:rPr kumimoji="0" lang="ru-RU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charset="0"/>
                  <a:ea typeface="ＭＳ Ｐゴシック" charset="0"/>
                </a:rPr>
                <a:t> Личностные, Общественные, Профессиональные, Научные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5" name="AutoShape 3"/>
            <p:cNvSpPr>
              <a:spLocks noChangeArrowheads="1"/>
            </p:cNvSpPr>
            <p:nvPr/>
          </p:nvSpPr>
          <p:spPr bwMode="auto">
            <a:xfrm>
              <a:off x="2009" y="3171"/>
              <a:ext cx="8708" cy="5585"/>
            </a:xfrm>
            <a:prstGeom prst="flowChartAlternate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10800" rIns="91440" bIns="1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  <a:ea typeface="ＭＳ Ｐゴシック" charset="0"/>
                </a:rPr>
                <a:t>Математическое мышление и действие</a:t>
              </a: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  <a:ea typeface="ＭＳ Ｐゴシック" charset="0"/>
                </a:rPr>
                <a:t>Математические понятия, знания и умения</a:t>
              </a: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  <a:ea typeface="ＭＳ Ｐゴシック" charset="0"/>
                </a:rPr>
                <a:t>Фундаментальные математические способности</a:t>
              </a:r>
              <a:endPara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  <a:ea typeface="ÇlÇr ñæí©" charset="0"/>
                </a:rPr>
                <a:t>Когнитивные процессы</a:t>
              </a:r>
              <a:r>
                <a:rPr kumimoji="0" lang="ru-RU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:</a:t>
              </a:r>
              <a:r>
                <a:rPr kumimoji="0" lang="ru-RU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  <a:ea typeface="ÇlÇr ñæí©" charset="0"/>
                </a:rPr>
                <a:t> Формулировать, Применять, Интерпретировать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2276" y="4712"/>
              <a:ext cx="8064" cy="3614"/>
            </a:xfrm>
            <a:prstGeom prst="flowChartAlternate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10800" rIns="91440" bIns="1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081" y="3870226"/>
            <a:ext cx="4907161" cy="262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38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Мыслительные процессы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/>
              <a:t>формулировать</a:t>
            </a:r>
            <a:r>
              <a:rPr lang="ru-RU" dirty="0" smtClean="0"/>
              <a:t> </a:t>
            </a:r>
            <a:r>
              <a:rPr lang="ru-RU" dirty="0"/>
              <a:t>ситуацию </a:t>
            </a:r>
            <a:r>
              <a:rPr lang="ru-RU" dirty="0" smtClean="0"/>
              <a:t>математически (примеры: «Пицца», «Рок-концерт»);</a:t>
            </a:r>
            <a:endParaRPr lang="ru-RU" dirty="0"/>
          </a:p>
          <a:p>
            <a:r>
              <a:rPr lang="ru-RU" i="1" dirty="0" smtClean="0"/>
              <a:t>применять</a:t>
            </a:r>
            <a:r>
              <a:rPr lang="ru-RU" dirty="0" smtClean="0"/>
              <a:t> </a:t>
            </a:r>
            <a:r>
              <a:rPr lang="ru-RU" dirty="0"/>
              <a:t>математические понятия, факты, процедуры </a:t>
            </a:r>
            <a:r>
              <a:rPr lang="ru-RU" dirty="0" smtClean="0"/>
              <a:t>размышления (пример: «Садовник»);</a:t>
            </a:r>
            <a:endParaRPr lang="ru-RU" dirty="0"/>
          </a:p>
          <a:p>
            <a:r>
              <a:rPr lang="ru-RU" i="1" dirty="0" smtClean="0"/>
              <a:t>интерпретировать</a:t>
            </a:r>
            <a:r>
              <a:rPr lang="ru-RU" dirty="0"/>
              <a:t>, использовать и оценивать математические </a:t>
            </a:r>
            <a:r>
              <a:rPr lang="ru-RU" dirty="0" smtClean="0"/>
              <a:t>результаты (пример: «Бытовые отходы»).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88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4166</TotalTime>
  <Words>1675</Words>
  <Application>Microsoft Office PowerPoint</Application>
  <PresentationFormat>Произвольный</PresentationFormat>
  <Paragraphs>155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Презентация PowerPoint</vt:lpstr>
      <vt:lpstr>Презентация PowerPoint</vt:lpstr>
      <vt:lpstr>Математическая грамотность   (исследование PISA)</vt:lpstr>
      <vt:lpstr>Результаты 15-летних учащихся  по математической грамотности</vt:lpstr>
      <vt:lpstr>Результаты 15-летних российских  учащихся по математической грамотности</vt:lpstr>
      <vt:lpstr>Уровни функциональной  грамотности PISA</vt:lpstr>
      <vt:lpstr>Модель тестовых заданий для исследования математической грамотности включает три взаимосвязанных аспекта:  </vt:lpstr>
      <vt:lpstr>Модель задания по математической грамотности </vt:lpstr>
      <vt:lpstr>Мыслительные процессы</vt:lpstr>
      <vt:lpstr>Области математического содержания</vt:lpstr>
      <vt:lpstr>Контексты </vt:lpstr>
      <vt:lpstr>Пример задания  «Парусные корабли»</vt:lpstr>
      <vt:lpstr>Продажа музыкальных дисков</vt:lpstr>
      <vt:lpstr>Вращающаяся дверь</vt:lpstr>
      <vt:lpstr>Результаты 15-летних российских  учащихся по математической грамотности</vt:lpstr>
      <vt:lpstr>Особенности заданий</vt:lpstr>
      <vt:lpstr>Параметры для анализа заданий на соответствие компетентностному подходу</vt:lpstr>
      <vt:lpstr>Из опыта анализа разработки и использования компетентностно-ориентированных заданий по математике (Ларина Г.С.)</vt:lpstr>
      <vt:lpstr>Более широкий контекст математического образования в российской школе </vt:lpstr>
      <vt:lpstr>TIMSS-2015, 8 класс, математика</vt:lpstr>
      <vt:lpstr>Примеры заданий по математике</vt:lpstr>
      <vt:lpstr>Примеры заданий по математике</vt:lpstr>
      <vt:lpstr>Результаты российских учащихся 8 класса по содержательным областям и видам деятельности</vt:lpstr>
      <vt:lpstr>Сравнение результатов TIMSS и PISA в 2015 году</vt:lpstr>
      <vt:lpstr>Сравнение результатов  стран в TIMSS и PISA в 2003 и 2015 годах</vt:lpstr>
      <vt:lpstr>Выводы на основе сравнения</vt:lpstr>
      <vt:lpstr>Нужно ли противопоставлять «чистую» и «прикладную» математику?</vt:lpstr>
      <vt:lpstr>Российские традиции и мировые тренды</vt:lpstr>
      <vt:lpstr>TIMSS-Ad 2015, выпускники средней школы, математика повышенного уровня</vt:lpstr>
      <vt:lpstr>Примеры заданий по математике</vt:lpstr>
      <vt:lpstr>Примеры заданий по математике</vt:lpstr>
      <vt:lpstr>Результаты российских учащихся 11 класса, изучавших профильный курс математики, по содержательным областям и видам деятельности</vt:lpstr>
      <vt:lpstr>Динамика результатов российских учащихся за период с 1995 по 2015 годы</vt:lpstr>
      <vt:lpstr>Для дополнительной информации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Victoria Baranova</dc:creator>
  <cp:lastModifiedBy>User</cp:lastModifiedBy>
  <cp:revision>91</cp:revision>
  <dcterms:created xsi:type="dcterms:W3CDTF">2016-12-10T16:25:45Z</dcterms:created>
  <dcterms:modified xsi:type="dcterms:W3CDTF">2017-10-20T14:03:36Z</dcterms:modified>
</cp:coreProperties>
</file>